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1.xml" ContentType="application/vnd.openxmlformats-officedocument.drawingml.chart+xml"/>
  <Override PartName="/ppt/notesSlides/notesSlide31.xml" ContentType="application/vnd.openxmlformats-officedocument.presentationml.notesSlide+xml"/>
  <Override PartName="/ppt/charts/chart2.xml" ContentType="application/vnd.openxmlformats-officedocument.drawingml.chart+xml"/>
  <Override PartName="/ppt/notesSlides/notesSlide32.xml" ContentType="application/vnd.openxmlformats-officedocument.presentationml.notesSlide+xml"/>
  <Override PartName="/ppt/charts/chart3.xml" ContentType="application/vnd.openxmlformats-officedocument.drawingml.chart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1"/>
  </p:notesMasterIdLst>
  <p:handoutMasterIdLst>
    <p:handoutMasterId r:id="rId42"/>
  </p:handoutMasterIdLst>
  <p:sldIdLst>
    <p:sldId id="256" r:id="rId2"/>
    <p:sldId id="257" r:id="rId3"/>
    <p:sldId id="302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258" r:id="rId14"/>
    <p:sldId id="329" r:id="rId15"/>
    <p:sldId id="261" r:id="rId16"/>
    <p:sldId id="264" r:id="rId17"/>
    <p:sldId id="324" r:id="rId18"/>
    <p:sldId id="259" r:id="rId19"/>
    <p:sldId id="275" r:id="rId20"/>
    <p:sldId id="289" r:id="rId21"/>
    <p:sldId id="266" r:id="rId22"/>
    <p:sldId id="265" r:id="rId23"/>
    <p:sldId id="295" r:id="rId24"/>
    <p:sldId id="272" r:id="rId25"/>
    <p:sldId id="276" r:id="rId26"/>
    <p:sldId id="315" r:id="rId27"/>
    <p:sldId id="313" r:id="rId28"/>
    <p:sldId id="314" r:id="rId29"/>
    <p:sldId id="325" r:id="rId30"/>
    <p:sldId id="326" r:id="rId31"/>
    <p:sldId id="328" r:id="rId32"/>
    <p:sldId id="297" r:id="rId33"/>
    <p:sldId id="296" r:id="rId34"/>
    <p:sldId id="298" r:id="rId35"/>
    <p:sldId id="301" r:id="rId36"/>
    <p:sldId id="299" r:id="rId37"/>
    <p:sldId id="300" r:id="rId38"/>
    <p:sldId id="283" r:id="rId39"/>
    <p:sldId id="280" r:id="rId40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182" autoAdjust="0"/>
    <p:restoredTop sz="87811" autoAdjust="0"/>
  </p:normalViewPr>
  <p:slideViewPr>
    <p:cSldViewPr>
      <p:cViewPr varScale="1">
        <p:scale>
          <a:sx n="64" d="100"/>
          <a:sy n="64" d="100"/>
        </p:scale>
        <p:origin x="-978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76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E:\hsr\se2p_svn.elmermx.ch\doc\01_Projektplan\zeiterfassung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E:\hsr\se2p_svn.elmermx.ch\doc\01_Projektplan\zeiterfassung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E:\hsr\se2p_svn.elmermx.ch\doc\01_Projektplan\zeiterfassung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Milestones!$C$1</c:f>
              <c:strCache>
                <c:ptCount val="1"/>
                <c:pt idx="0">
                  <c:v>Gesamtzahl</c:v>
                </c:pt>
              </c:strCache>
            </c:strRef>
          </c:tx>
          <c:invertIfNegative val="0"/>
          <c:cat>
            <c:strRef>
              <c:f>Milestones!$A$2:$A$7</c:f>
              <c:strCache>
                <c:ptCount val="6"/>
                <c:pt idx="0">
                  <c:v>MS1: Projektplan</c:v>
                </c:pt>
                <c:pt idx="1">
                  <c:v>MS2: Anforderungen und Analyse</c:v>
                </c:pt>
                <c:pt idx="2">
                  <c:v>MS3: Ende Elaboration</c:v>
                </c:pt>
                <c:pt idx="3">
                  <c:v>MS4: Architektur/Design 1</c:v>
                </c:pt>
                <c:pt idx="4">
                  <c:v>MS5: Architektur/Design 2</c:v>
                </c:pt>
                <c:pt idx="5">
                  <c:v>MS6: Schlusspräsentation/-abgabe</c:v>
                </c:pt>
              </c:strCache>
            </c:strRef>
          </c:cat>
          <c:val>
            <c:numRef>
              <c:f>Milestones!$C$2:$C$7</c:f>
              <c:numCache>
                <c:formatCode>Standard</c:formatCode>
                <c:ptCount val="6"/>
                <c:pt idx="0">
                  <c:v>154.75</c:v>
                </c:pt>
                <c:pt idx="1">
                  <c:v>176.5</c:v>
                </c:pt>
                <c:pt idx="2">
                  <c:v>134.5</c:v>
                </c:pt>
                <c:pt idx="3">
                  <c:v>191.75</c:v>
                </c:pt>
                <c:pt idx="4">
                  <c:v>220</c:v>
                </c:pt>
                <c:pt idx="5">
                  <c:v>145.5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5356416"/>
        <c:axId val="75485184"/>
      </c:barChart>
      <c:catAx>
        <c:axId val="75356416"/>
        <c:scaling>
          <c:orientation val="minMax"/>
        </c:scaling>
        <c:delete val="0"/>
        <c:axPos val="b"/>
        <c:majorTickMark val="out"/>
        <c:minorTickMark val="none"/>
        <c:tickLblPos val="nextTo"/>
        <c:crossAx val="75485184"/>
        <c:crosses val="autoZero"/>
        <c:auto val="1"/>
        <c:lblAlgn val="ctr"/>
        <c:lblOffset val="100"/>
        <c:noMultiLvlLbl val="0"/>
      </c:catAx>
      <c:valAx>
        <c:axId val="75485184"/>
        <c:scaling>
          <c:orientation val="minMax"/>
        </c:scaling>
        <c:delete val="0"/>
        <c:axPos val="l"/>
        <c:majorGridlines/>
        <c:numFmt formatCode="Standard" sourceLinked="1"/>
        <c:majorTickMark val="out"/>
        <c:minorTickMark val="none"/>
        <c:tickLblPos val="nextTo"/>
        <c:crossAx val="7535641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Stunden</c:v>
          </c:tx>
          <c:marker>
            <c:symbol val="none"/>
          </c:marker>
          <c:val>
            <c:numRef>
              <c:f>'h pro Tag'!$H$2:$H$16</c:f>
              <c:numCache>
                <c:formatCode>Standard</c:formatCode>
                <c:ptCount val="15"/>
                <c:pt idx="0">
                  <c:v>20</c:v>
                </c:pt>
                <c:pt idx="1">
                  <c:v>80</c:v>
                </c:pt>
                <c:pt idx="2">
                  <c:v>58.25</c:v>
                </c:pt>
                <c:pt idx="3">
                  <c:v>37.25</c:v>
                </c:pt>
                <c:pt idx="4">
                  <c:v>60.75</c:v>
                </c:pt>
                <c:pt idx="5">
                  <c:v>58</c:v>
                </c:pt>
                <c:pt idx="6">
                  <c:v>72.25</c:v>
                </c:pt>
                <c:pt idx="7">
                  <c:v>79.25</c:v>
                </c:pt>
                <c:pt idx="8">
                  <c:v>65.25</c:v>
                </c:pt>
                <c:pt idx="9">
                  <c:v>54.25</c:v>
                </c:pt>
                <c:pt idx="10">
                  <c:v>91.25</c:v>
                </c:pt>
                <c:pt idx="11">
                  <c:v>119</c:v>
                </c:pt>
                <c:pt idx="12">
                  <c:v>94</c:v>
                </c:pt>
                <c:pt idx="13">
                  <c:v>65</c:v>
                </c:pt>
                <c:pt idx="14">
                  <c:v>66.5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6830208"/>
        <c:axId val="76832128"/>
      </c:lineChart>
      <c:catAx>
        <c:axId val="7683020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de-CH"/>
                  <a:t>Projektwoche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76832128"/>
        <c:crosses val="autoZero"/>
        <c:auto val="1"/>
        <c:lblAlgn val="ctr"/>
        <c:lblOffset val="100"/>
        <c:noMultiLvlLbl val="0"/>
      </c:catAx>
      <c:valAx>
        <c:axId val="76832128"/>
        <c:scaling>
          <c:orientation val="minMax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de-CH"/>
                  <a:t>Stunden</a:t>
                </a:r>
              </a:p>
            </c:rich>
          </c:tx>
          <c:layout/>
          <c:overlay val="0"/>
        </c:title>
        <c:numFmt formatCode="Standard" sourceLinked="1"/>
        <c:majorTickMark val="out"/>
        <c:minorTickMark val="none"/>
        <c:tickLblPos val="nextTo"/>
        <c:crossAx val="7683020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Activities!$C$1</c:f>
              <c:strCache>
                <c:ptCount val="1"/>
                <c:pt idx="0">
                  <c:v>Gesamtzahl</c:v>
                </c:pt>
              </c:strCache>
            </c:strRef>
          </c:tx>
          <c:dLbls>
            <c:dLbl>
              <c:idx val="0"/>
              <c:layout>
                <c:manualLayout>
                  <c:x val="-0.22016146547713594"/>
                  <c:y val="2.4734709444645227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3.7877961040673896E-2"/>
                  <c:y val="0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9.005541121071986E-2"/>
                  <c:y val="6.2123835114582422E-3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0.16319765161803404"/>
                  <c:y val="2.2583865145110859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0.16546011930448803"/>
                  <c:y val="0.15453646934335571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0.11747181047064971"/>
                  <c:y val="0.20630508998150274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8"/>
              <c:layout>
                <c:manualLayout>
                  <c:x val="-5.6309067434179232E-2"/>
                  <c:y val="-9.765629101634675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400" b="1"/>
                </a:pPr>
                <a:endParaRPr lang="de-DE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Ref>
              <c:f>Activities!$A$2:$A$12</c:f>
              <c:strCache>
                <c:ptCount val="11"/>
                <c:pt idx="0">
                  <c:v>Deployment</c:v>
                </c:pt>
                <c:pt idx="1">
                  <c:v>Requirements</c:v>
                </c:pt>
                <c:pt idx="2">
                  <c:v>Test</c:v>
                </c:pt>
                <c:pt idx="3">
                  <c:v>Studium Technologien</c:v>
                </c:pt>
                <c:pt idx="4">
                  <c:v>Business Modeling</c:v>
                </c:pt>
                <c:pt idx="5">
                  <c:v>Analyse und Design</c:v>
                </c:pt>
                <c:pt idx="6">
                  <c:v>Dokumentation</c:v>
                </c:pt>
                <c:pt idx="7">
                  <c:v>Projekt Management</c:v>
                </c:pt>
                <c:pt idx="8">
                  <c:v>Qualitätssicherung</c:v>
                </c:pt>
                <c:pt idx="9">
                  <c:v>Sitzungen</c:v>
                </c:pt>
                <c:pt idx="10">
                  <c:v>Implementation</c:v>
                </c:pt>
              </c:strCache>
            </c:strRef>
          </c:cat>
          <c:val>
            <c:numRef>
              <c:f>Activities!$C$2:$C$12</c:f>
              <c:numCache>
                <c:formatCode>Standard</c:formatCode>
                <c:ptCount val="11"/>
                <c:pt idx="0">
                  <c:v>1.25</c:v>
                </c:pt>
                <c:pt idx="1">
                  <c:v>12.5</c:v>
                </c:pt>
                <c:pt idx="2">
                  <c:v>29.75</c:v>
                </c:pt>
                <c:pt idx="3">
                  <c:v>34.75</c:v>
                </c:pt>
                <c:pt idx="4">
                  <c:v>36</c:v>
                </c:pt>
                <c:pt idx="5">
                  <c:v>49</c:v>
                </c:pt>
                <c:pt idx="6">
                  <c:v>121.5</c:v>
                </c:pt>
                <c:pt idx="7">
                  <c:v>130.25</c:v>
                </c:pt>
                <c:pt idx="8">
                  <c:v>138.25</c:v>
                </c:pt>
                <c:pt idx="9">
                  <c:v>232</c:v>
                </c:pt>
                <c:pt idx="10">
                  <c:v>237.75</c:v>
                </c:pt>
              </c:numCache>
            </c:numRef>
          </c:val>
        </c:ser>
        <c:ser>
          <c:idx val="1"/>
          <c:order val="1"/>
          <c:tx>
            <c:strRef>
              <c:f>Activities!$D$1</c:f>
              <c:strCache>
                <c:ptCount val="1"/>
              </c:strCache>
            </c:strRef>
          </c:tx>
          <c:dLbls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Ref>
              <c:f>Activities!$A$2:$A$12</c:f>
              <c:strCache>
                <c:ptCount val="11"/>
                <c:pt idx="0">
                  <c:v>Deployment</c:v>
                </c:pt>
                <c:pt idx="1">
                  <c:v>Requirements</c:v>
                </c:pt>
                <c:pt idx="2">
                  <c:v>Test</c:v>
                </c:pt>
                <c:pt idx="3">
                  <c:v>Studium Technologien</c:v>
                </c:pt>
                <c:pt idx="4">
                  <c:v>Business Modeling</c:v>
                </c:pt>
                <c:pt idx="5">
                  <c:v>Analyse und Design</c:v>
                </c:pt>
                <c:pt idx="6">
                  <c:v>Dokumentation</c:v>
                </c:pt>
                <c:pt idx="7">
                  <c:v>Projekt Management</c:v>
                </c:pt>
                <c:pt idx="8">
                  <c:v>Qualitätssicherung</c:v>
                </c:pt>
                <c:pt idx="9">
                  <c:v>Sitzungen</c:v>
                </c:pt>
                <c:pt idx="10">
                  <c:v>Implementation</c:v>
                </c:pt>
              </c:strCache>
            </c:strRef>
          </c:cat>
          <c:val>
            <c:numRef>
              <c:f>Activities!$D$2:$D$12</c:f>
              <c:numCache>
                <c:formatCode>Standard</c:formatCode>
                <c:ptCount val="11"/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4E522D-1D81-4BB7-84B6-E79B574C49B7}" type="datetimeFigureOut">
              <a:rPr lang="de-CH" smtClean="0"/>
              <a:t>01.06.2011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5E7205-2BFF-448C-9636-F44747AD160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991425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FE562-B4A7-4691-93A6-AE6376F8EF26}" type="datetimeFigureOut">
              <a:rPr lang="de-CH" smtClean="0"/>
              <a:t>01.06.2011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7FE81-6B21-41EA-A3E2-976A199E593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80916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</a:p>
          <a:p>
            <a:r>
              <a:rPr lang="de-CH" dirty="0" smtClean="0"/>
              <a:t>Vorbereitung: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Popcorn</a:t>
            </a:r>
          </a:p>
          <a:p>
            <a:pPr marL="171450" indent="-171450">
              <a:buFont typeface="Arial" charset="0"/>
              <a:buChar char="•"/>
            </a:pPr>
            <a:r>
              <a:rPr lang="de-CH" baseline="0" dirty="0" smtClean="0"/>
              <a:t>Christina Laptop: Browser mit mrt.elmermx.ch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Lukas: Emulator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Christina: Telefon (mit WLAN)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37007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4411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1779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10498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50583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808852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71428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035038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35042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35042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4200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61294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58090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673207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76137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39003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Lukas, Emulator</a:t>
            </a:r>
          </a:p>
          <a:p>
            <a:r>
              <a:rPr lang="de-CH" dirty="0" smtClean="0"/>
              <a:t>Christina</a:t>
            </a:r>
            <a:r>
              <a:rPr lang="de-CH" baseline="0" dirty="0" smtClean="0"/>
              <a:t>, Sekretärin</a:t>
            </a:r>
          </a:p>
          <a:p>
            <a:r>
              <a:rPr lang="de-CH" baseline="0" dirty="0" smtClean="0"/>
              <a:t>Delia, Kundin</a:t>
            </a:r>
          </a:p>
          <a:p>
            <a:r>
              <a:rPr lang="de-CH" baseline="0" dirty="0" err="1" smtClean="0"/>
              <a:t>Digi</a:t>
            </a:r>
            <a:r>
              <a:rPr lang="de-CH" baseline="0" dirty="0" smtClean="0"/>
              <a:t>, Super Mario</a:t>
            </a:r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60969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</a:p>
          <a:p>
            <a:r>
              <a:rPr lang="de-CH" dirty="0" smtClean="0"/>
              <a:t>Eigene Klassen: Zusammensetzung au</a:t>
            </a:r>
            <a:r>
              <a:rPr lang="de-CH" baseline="0" dirty="0" smtClean="0"/>
              <a:t>s Unit, </a:t>
            </a:r>
            <a:r>
              <a:rPr lang="de-CH" baseline="0" dirty="0" err="1" smtClean="0"/>
              <a:t>Functional</a:t>
            </a:r>
            <a:r>
              <a:rPr lang="de-CH" baseline="0" dirty="0" smtClean="0"/>
              <a:t> und Performance Tests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01034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480883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23140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5968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817350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725478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770328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21223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Wikipedia :-P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0670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2791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37806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97284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6390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8497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5644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winkliges Dreieck 9"/>
          <p:cNvSpPr/>
          <p:nvPr/>
        </p:nvSpPr>
        <p:spPr>
          <a:xfrm>
            <a:off x="-1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685800" y="1752602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17" name="Untertitel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de-DE" smtClean="0"/>
              <a:t>Formatvorlage des Untertitelmasters durch Klicken bearbeiten</a:t>
            </a:r>
            <a:endParaRPr kumimoji="0" lang="en-US"/>
          </a:p>
        </p:txBody>
      </p:sp>
      <p:grpSp>
        <p:nvGrpSpPr>
          <p:cNvPr id="2" name="Gruppieren 1"/>
          <p:cNvGrpSpPr/>
          <p:nvPr/>
        </p:nvGrpSpPr>
        <p:grpSpPr>
          <a:xfrm>
            <a:off x="-3765" y="4953001"/>
            <a:ext cx="9147765" cy="1912088"/>
            <a:chOff x="-3765" y="4832896"/>
            <a:chExt cx="9147765" cy="2032192"/>
          </a:xfrm>
        </p:grpSpPr>
        <p:sp>
          <p:nvSpPr>
            <p:cNvPr id="7" name="Freihand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8" name="Freihand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11" name="Freihand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Gerade Verbindung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umsplatzhalt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DE9042E-4E4D-4964-A514-ED26055502DF}" type="datetime1">
              <a:rPr lang="de-DE" smtClean="0"/>
              <a:t>01.06.2011</a:t>
            </a:fld>
            <a:endParaRPr lang="de-DE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14" name="Grafik 13" descr="HSR Logo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472" y="5786454"/>
            <a:ext cx="2321854" cy="61529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63500">
              <a:srgbClr val="FFFFFF"/>
            </a:glow>
            <a:outerShdw sx="1000" sy="1000" algn="ctr" rotWithShape="0">
              <a:srgbClr val="000000"/>
            </a:outerShdw>
          </a:effectLst>
        </p:spPr>
      </p:pic>
      <p:pic>
        <p:nvPicPr>
          <p:cNvPr id="15" name="Picture 2" descr="E:\hsr\se2p_svn.elmermx.ch\doc\media\logo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0648"/>
            <a:ext cx="165504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481330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4A76472-FE75-49F7-821C-0446D9838459}" type="datetime1">
              <a:rPr lang="de-DE" smtClean="0"/>
              <a:t>01.06.2011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44014" y="274641"/>
            <a:ext cx="1777471" cy="5592761"/>
          </a:xfrm>
        </p:spPr>
        <p:txBody>
          <a:bodyPr vert="eaVert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D69EEE-5B7D-41B0-9AC9-40E6432EA1FF}" type="datetime1">
              <a:rPr lang="de-DE" smtClean="0"/>
              <a:t>01.06.2011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de-DE" dirty="0" smtClean="0"/>
              <a:t>Textmasterformat bearbeiten</a:t>
            </a:r>
          </a:p>
          <a:p>
            <a:pPr lvl="1" eaLnBrk="1" latinLnBrk="0" hangingPunct="1"/>
            <a:r>
              <a:rPr lang="de-DE" dirty="0" smtClean="0"/>
              <a:t>Zweite Ebene</a:t>
            </a:r>
          </a:p>
          <a:p>
            <a:pPr lvl="2" eaLnBrk="1" latinLnBrk="0" hangingPunct="1"/>
            <a:r>
              <a:rPr lang="de-DE" dirty="0" smtClean="0"/>
              <a:t>Dritte Ebene</a:t>
            </a:r>
          </a:p>
          <a:p>
            <a:pPr lvl="3" eaLnBrk="1" latinLnBrk="0" hangingPunct="1"/>
            <a:r>
              <a:rPr lang="de-DE" dirty="0" smtClean="0"/>
              <a:t>Vierte Ebene</a:t>
            </a:r>
          </a:p>
          <a:p>
            <a:pPr lvl="4" eaLnBrk="1" latinLnBrk="0" hangingPunct="1"/>
            <a:r>
              <a:rPr lang="de-DE" dirty="0" smtClean="0"/>
              <a:t>Fünfte Ebene</a:t>
            </a:r>
            <a:endParaRPr kumimoji="0"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ED3A787-3600-453C-9637-64B7E5F04AA7}" type="datetime1">
              <a:rPr lang="de-DE" smtClean="0"/>
              <a:t>01.06.2011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9D0906F-70BC-4502-9C85-63404BE261A9}" type="datetime1">
              <a:rPr lang="de-DE" smtClean="0"/>
              <a:t>01.06.2011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Eingekerbter Richtungspfeil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8" name="Eingekerbter Richtungspfeil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48132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48132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0F5748-F6CC-4D59-84CC-EB7BEDACD73F}" type="datetime1">
              <a:rPr lang="de-DE" smtClean="0"/>
              <a:t>01.06.2011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1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645027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457201" y="1444295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444295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47C5B64-B793-4516-931A-31AC5E78585B}" type="datetime1">
              <a:rPr lang="de-DE" smtClean="0"/>
              <a:t>01.06.2011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60B347-13BB-4454-A0FA-5BF2F39FE96E}" type="datetime1">
              <a:rPr lang="de-DE" smtClean="0"/>
              <a:t>01.06.2011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00C4A0A-EE89-4DCC-B931-E71181232ECC}" type="datetime1">
              <a:rPr lang="de-DE" smtClean="0"/>
              <a:t>01.06.2011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6BED96B3-0BC3-4175-B693-10F1578FEDB0}" type="datetime1">
              <a:rPr lang="de-DE" smtClean="0"/>
              <a:t>01.06.2011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232" y="5443403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de-DE" smtClean="0"/>
              <a:t>Bild durch Klicken auf Symbol hinzufügen</a:t>
            </a:r>
            <a:endParaRPr kumimoji="0"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0F84C89-714A-4C47-811A-ADA5D852C7C0}" type="datetime1">
              <a:rPr lang="de-DE" smtClean="0"/>
              <a:t>01.06.2011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380073" y="6407945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4865123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8" name="Freihandform 7"/>
          <p:cNvSpPr>
            <a:spLocks/>
          </p:cNvSpPr>
          <p:nvPr/>
        </p:nvSpPr>
        <p:spPr bwMode="auto">
          <a:xfrm>
            <a:off x="499273" y="5944937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9" name="Freihand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0" name="Rechtwinkliges Dreieck 9"/>
          <p:cNvSpPr>
            <a:spLocks/>
          </p:cNvSpPr>
          <p:nvPr/>
        </p:nvSpPr>
        <p:spPr bwMode="auto">
          <a:xfrm>
            <a:off x="-6043" y="5791254"/>
            <a:ext cx="3402315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Gerade Verbindung 10"/>
          <p:cNvCxnSpPr/>
          <p:nvPr/>
        </p:nvCxnSpPr>
        <p:spPr>
          <a:xfrm>
            <a:off x="-9237" y="5787739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ingekerbter Richtungspfeil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13" name="Eingekerbter Richtungspfeil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 12"/>
          <p:cNvSpPr>
            <a:spLocks/>
          </p:cNvSpPr>
          <p:nvPr/>
        </p:nvSpPr>
        <p:spPr bwMode="auto">
          <a:xfrm>
            <a:off x="499273" y="5944937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2" name="Freihand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4" name="Rechtwinkliges Dreieck 13"/>
          <p:cNvSpPr>
            <a:spLocks/>
          </p:cNvSpPr>
          <p:nvPr/>
        </p:nvSpPr>
        <p:spPr bwMode="auto">
          <a:xfrm>
            <a:off x="-6043" y="5791254"/>
            <a:ext cx="3402315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Gerade Verbindung 14"/>
          <p:cNvCxnSpPr/>
          <p:nvPr/>
        </p:nvCxnSpPr>
        <p:spPr>
          <a:xfrm>
            <a:off x="-9237" y="5787739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elplatzhalt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0" name="Textplatzhalter 29"/>
          <p:cNvSpPr>
            <a:spLocks noGrp="1"/>
          </p:cNvSpPr>
          <p:nvPr>
            <p:ph type="body" idx="1"/>
          </p:nvPr>
        </p:nvSpPr>
        <p:spPr>
          <a:xfrm>
            <a:off x="457200" y="1481329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de-DE" dirty="0" smtClean="0"/>
              <a:t>Textmasterformate durch Klicken bearbeiten</a:t>
            </a:r>
          </a:p>
          <a:p>
            <a:pPr lvl="1" eaLnBrk="1" latinLnBrk="0" hangingPunct="1"/>
            <a:r>
              <a:rPr kumimoji="0" lang="de-DE" dirty="0" smtClean="0"/>
              <a:t>Zweite Ebene</a:t>
            </a:r>
          </a:p>
          <a:p>
            <a:pPr lvl="2" eaLnBrk="1" latinLnBrk="0" hangingPunct="1"/>
            <a:r>
              <a:rPr kumimoji="0" lang="de-DE" dirty="0" smtClean="0"/>
              <a:t>Dritte Ebene</a:t>
            </a:r>
          </a:p>
          <a:p>
            <a:pPr lvl="3" eaLnBrk="1" latinLnBrk="0" hangingPunct="1"/>
            <a:r>
              <a:rPr kumimoji="0" lang="de-DE" dirty="0" smtClean="0"/>
              <a:t>Vierte Ebene</a:t>
            </a:r>
          </a:p>
          <a:p>
            <a:pPr lvl="4" eaLnBrk="1" latinLnBrk="0" hangingPunct="1"/>
            <a:r>
              <a:rPr kumimoji="0" lang="de-DE" dirty="0" smtClean="0"/>
              <a:t>Fünfte Ebene</a:t>
            </a:r>
            <a:endParaRPr kumimoji="0"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30FDB1F-8D37-4D71-8D1A-AADBFBB74473}" type="datetime1">
              <a:rPr lang="de-DE" smtClean="0"/>
              <a:t>01.06.2011</a:t>
            </a:fld>
            <a:endParaRPr lang="de-DE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3"/>
          </p:nvPr>
        </p:nvSpPr>
        <p:spPr>
          <a:xfrm>
            <a:off x="4380073" y="6407945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>
          <a:xfrm>
            <a:off x="8647272" y="6407945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11" name="Grafik 10" descr="HSR Logo"/>
          <p:cNvPicPr>
            <a:picLocks noChangeAspect="1"/>
          </p:cNvPicPr>
          <p:nvPr/>
        </p:nvPicPr>
        <p:blipFill>
          <a:blip r:embed="rId14" cstate="print"/>
          <a:srcRect t="-277" r="74508"/>
          <a:stretch>
            <a:fillRect/>
          </a:stretch>
        </p:blipFill>
        <p:spPr>
          <a:xfrm>
            <a:off x="285720" y="6215082"/>
            <a:ext cx="428629" cy="446836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63500">
              <a:srgbClr val="FFFFFF"/>
            </a:glow>
            <a:outerShdw sx="1000" sy="1000" algn="ctr" rotWithShape="0">
              <a:srgbClr val="000000"/>
            </a:outerShdw>
          </a:effectLst>
        </p:spPr>
      </p:pic>
      <p:pic>
        <p:nvPicPr>
          <p:cNvPr id="16" name="Picture 2" descr="E:\hsr\se2p_svn.elmermx.ch\doc\media\logo.pn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0648"/>
            <a:ext cx="165504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" pitchFamily="2" charset="2"/>
        <a:buChar char="Ø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jpeg"/><Relationship Id="rId18" Type="http://schemas.openxmlformats.org/officeDocument/2006/relationships/image" Target="../media/image31.jpe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12" Type="http://schemas.openxmlformats.org/officeDocument/2006/relationships/image" Target="../media/image25.gif"/><Relationship Id="rId17" Type="http://schemas.openxmlformats.org/officeDocument/2006/relationships/image" Target="../media/image30.gif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24.jpe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Mobile Reporting Tool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SE2P Schlusspräsentation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2709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PICT001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400"/>
            <a:ext cx="9144000" cy="6043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69913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11</a:t>
            </a:fld>
            <a:endParaRPr lang="de-DE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00" y="116632"/>
            <a:ext cx="9150300" cy="7212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hteck 2"/>
          <p:cNvSpPr/>
          <p:nvPr/>
        </p:nvSpPr>
        <p:spPr>
          <a:xfrm>
            <a:off x="2771800" y="1556792"/>
            <a:ext cx="4392488" cy="2160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Rechteck 4"/>
          <p:cNvSpPr/>
          <p:nvPr/>
        </p:nvSpPr>
        <p:spPr>
          <a:xfrm>
            <a:off x="1979712" y="2276872"/>
            <a:ext cx="792088" cy="2160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Rechteck 5"/>
          <p:cNvSpPr/>
          <p:nvPr/>
        </p:nvSpPr>
        <p:spPr>
          <a:xfrm>
            <a:off x="1475656" y="692696"/>
            <a:ext cx="1872208" cy="2160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27686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400" dirty="0" smtClean="0"/>
              <a:t>Lösungsansatz</a:t>
            </a:r>
            <a:endParaRPr lang="de-CH" dirty="0"/>
          </a:p>
        </p:txBody>
      </p:sp>
      <p:sp>
        <p:nvSpPr>
          <p:cNvPr id="10" name="Foliennummernplatzhalter 2"/>
          <p:cNvSpPr txBox="1">
            <a:spLocks/>
          </p:cNvSpPr>
          <p:nvPr/>
        </p:nvSpPr>
        <p:spPr>
          <a:xfrm>
            <a:off x="8647272" y="6407945"/>
            <a:ext cx="365760" cy="365125"/>
          </a:xfrm>
          <a:prstGeom prst="rect">
            <a:avLst/>
          </a:prstGeom>
        </p:spPr>
        <p:txBody>
          <a:bodyPr vert="horz" anchor="b"/>
          <a:lstStyle>
            <a:defPPr>
              <a:defRPr lang="de-DE"/>
            </a:defPPr>
            <a:lvl1pPr marL="0" algn="r" defTabSz="914400" rtl="0" eaLnBrk="1" latinLnBrk="0" hangingPunct="1">
              <a:defRPr kumimoji="0" sz="1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6AE60A-B69C-4790-82F7-3882EDF23186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3074" name="Picture 2" descr="J:\svn_backups\se2p_svn.elmermx.ch\doc\uint2\praesentation_proble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950516"/>
            <a:ext cx="16531315" cy="646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799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81481E-6 L -0.29757 4.8148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757 4.81481E-6 L -0.95121 4.81481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SE1 Theorie anwenden</a:t>
            </a:r>
          </a:p>
          <a:p>
            <a:r>
              <a:rPr lang="de-CH" dirty="0" smtClean="0"/>
              <a:t>Neue Technologien kennenlernen</a:t>
            </a:r>
          </a:p>
          <a:p>
            <a:pPr lvl="1"/>
            <a:r>
              <a:rPr lang="de-CH" dirty="0" err="1" smtClean="0"/>
              <a:t>Android</a:t>
            </a:r>
            <a:endParaRPr lang="de-CH" dirty="0" smtClean="0"/>
          </a:p>
          <a:p>
            <a:pPr lvl="1"/>
            <a:r>
              <a:rPr lang="de-CH" dirty="0" smtClean="0"/>
              <a:t>Ruby on </a:t>
            </a:r>
            <a:r>
              <a:rPr lang="de-CH" dirty="0" err="1" smtClean="0"/>
              <a:t>Rails</a:t>
            </a:r>
            <a:endParaRPr lang="de-CH" dirty="0" smtClean="0"/>
          </a:p>
          <a:p>
            <a:r>
              <a:rPr lang="de-CH" dirty="0" smtClean="0"/>
              <a:t>Arbeitszeit mit Handy erfassen</a:t>
            </a:r>
          </a:p>
          <a:p>
            <a:pPr lvl="1"/>
            <a:r>
              <a:rPr lang="de-CH" dirty="0"/>
              <a:t>Aussendienstmitarbeiter </a:t>
            </a:r>
            <a:r>
              <a:rPr lang="de-CH" dirty="0" smtClean="0"/>
              <a:t> </a:t>
            </a:r>
            <a:r>
              <a:rPr lang="de-CH" dirty="0" smtClean="0">
                <a:sym typeface="Wingdings" pitchFamily="2" charset="2"/>
              </a:rPr>
              <a:t> </a:t>
            </a:r>
            <a:r>
              <a:rPr lang="de-CH" dirty="0" smtClean="0"/>
              <a:t>Simples GUI</a:t>
            </a:r>
          </a:p>
          <a:p>
            <a:r>
              <a:rPr lang="de-CH" dirty="0" smtClean="0"/>
              <a:t>Zugriff auf Daten über Webbrowser</a:t>
            </a:r>
          </a:p>
          <a:p>
            <a:pPr lvl="1"/>
            <a:r>
              <a:rPr lang="de-CH" dirty="0" smtClean="0"/>
              <a:t>Sekretärin </a:t>
            </a:r>
            <a:r>
              <a:rPr lang="de-CH" dirty="0" smtClean="0">
                <a:sym typeface="Wingdings" pitchFamily="2" charset="2"/>
              </a:rPr>
              <a:t> </a:t>
            </a:r>
            <a:r>
              <a:rPr lang="de-CH" dirty="0" smtClean="0"/>
              <a:t>Einfache Administration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Ziele</a:t>
            </a:r>
            <a:endParaRPr lang="de-CH" dirty="0"/>
          </a:p>
        </p:txBody>
      </p:sp>
      <p:pic>
        <p:nvPicPr>
          <p:cNvPr id="3075" name="Picture 3" descr="C:\Users\Lukas Elmer\AppData\Local\Microsoft\Windows\Temporary Internet Files\Content.IE5\E2GAV9V0\MP900433179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851085"/>
            <a:ext cx="2466964" cy="18514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70393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E:\hsr\se2p_svn.elmermx.ch\doc\09_Praesentationen\logos\andro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259" y="2719323"/>
            <a:ext cx="1851173" cy="185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/>
          <p:cNvSpPr/>
          <p:nvPr/>
        </p:nvSpPr>
        <p:spPr>
          <a:xfrm>
            <a:off x="2446944" y="152323"/>
            <a:ext cx="6539966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Tools</a:t>
            </a:r>
            <a:endParaRPr lang="de-CH" dirty="0"/>
          </a:p>
        </p:txBody>
      </p:sp>
      <p:pic>
        <p:nvPicPr>
          <p:cNvPr id="13317" name="Picture 5" descr="E:\hsr\se2p_svn.elmermx.ch\doc\09_Praesentationen\logos\eclips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642" y="2800358"/>
            <a:ext cx="700552" cy="70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E:\hsr\se2p_svn.elmermx.ch\doc\09_Praesentationen\logos\jav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135" y="3572890"/>
            <a:ext cx="852439" cy="852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3" name="Picture 11" descr="E:\hsr\se2p_svn.elmermx.ch\doc\09_Praesentationen\logos\offic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790127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E:\hsr\se2p_svn.elmermx.ch\doc\09_Praesentationen\logos\apache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68" b="22981"/>
          <a:stretch/>
        </p:blipFill>
        <p:spPr bwMode="auto">
          <a:xfrm>
            <a:off x="7340196" y="1628941"/>
            <a:ext cx="1661216" cy="76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1" name="Picture 9" descr="E:\hsr\se2p_svn.elmermx.ch\doc\09_Praesentationen\logos\netbeans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989" y="198223"/>
            <a:ext cx="604039" cy="60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E:\hsr\se2p_svn.elmermx.ch\doc\09_Praesentationen\logos\passenger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260" y="1072899"/>
            <a:ext cx="1341639" cy="46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7" name="Picture 15" descr="E:\hsr\se2p_svn.elmermx.ch\doc\09_Praesentationen\logos\ruby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145" y="125989"/>
            <a:ext cx="696450" cy="79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8" name="Picture 16" descr="E:\hsr\se2p_svn.elmermx.ch\doc\09_Praesentationen\logos\skype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42" b="26618"/>
          <a:stretch/>
        </p:blipFill>
        <p:spPr bwMode="auto">
          <a:xfrm>
            <a:off x="2332938" y="3667071"/>
            <a:ext cx="1120315" cy="58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Picture 7" descr="E:\hsr\se2p_svn.elmermx.ch\doc\09_Praesentationen\logos\enterprise-architect.gif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92" y="1874447"/>
            <a:ext cx="3208976" cy="876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5" name="Picture 13" descr="E:\hsr\se2p_svn.elmermx.ch\doc\09_Praesentationen\logos\rails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2" t="4490" r="5895" b="4537"/>
          <a:stretch/>
        </p:blipFill>
        <p:spPr bwMode="auto">
          <a:xfrm>
            <a:off x="6054600" y="98524"/>
            <a:ext cx="1232034" cy="153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6" name="Picture 14" descr="E:\hsr\se2p_svn.elmermx.ch\doc\09_Praesentationen\logos\redmine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93" y="3812561"/>
            <a:ext cx="1616074" cy="161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0" name="Picture 18" descr="E:\hsr\se2p_svn.elmermx.ch\doc\09_Praesentationen\logos\subversion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124" y="4425329"/>
            <a:ext cx="1389944" cy="119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E:\hsr\se2p_svn.elmermx.ch\doc\09_Praesentationen\logos\crap4j.png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083"/>
          <a:stretch/>
        </p:blipFill>
        <p:spPr bwMode="auto">
          <a:xfrm>
            <a:off x="7247649" y="5985739"/>
            <a:ext cx="1475544" cy="68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E:\hsr\se2p_svn.elmermx.ch\doc\09_Praesentationen\logos\object-aid.gif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419" y="5364387"/>
            <a:ext cx="1726609" cy="41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9" name="Picture 17" descr="E:\hsr\se2p_svn.elmermx.ch\doc\09_Praesentationen\logos\structure101.jpg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5" t="25816" r="19405" b="25816"/>
          <a:stretch/>
        </p:blipFill>
        <p:spPr bwMode="auto">
          <a:xfrm>
            <a:off x="6042587" y="6019396"/>
            <a:ext cx="1028504" cy="60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/>
          <p:cNvSpPr/>
          <p:nvPr/>
        </p:nvSpPr>
        <p:spPr>
          <a:xfrm>
            <a:off x="4571688" y="5209816"/>
            <a:ext cx="244650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de-DE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/>
                <a:latin typeface="Aharoni" pitchFamily="2" charset="-79"/>
                <a:cs typeface="Aharoni" pitchFamily="2" charset="-79"/>
              </a:rPr>
              <a:t>State </a:t>
            </a:r>
            <a:r>
              <a:rPr lang="de-DE" sz="2400" b="1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/>
                <a:latin typeface="Aharoni" pitchFamily="2" charset="-79"/>
                <a:cs typeface="Aharoni" pitchFamily="2" charset="-79"/>
              </a:rPr>
              <a:t>Of</a:t>
            </a:r>
            <a:r>
              <a:rPr lang="de-DE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/>
                <a:latin typeface="Aharoni" pitchFamily="2" charset="-79"/>
                <a:cs typeface="Aharoni" pitchFamily="2" charset="-79"/>
              </a:rPr>
              <a:t> Flow</a:t>
            </a:r>
            <a:br>
              <a:rPr lang="de-DE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/>
                <a:latin typeface="Aharoni" pitchFamily="2" charset="-79"/>
                <a:cs typeface="Aharoni" pitchFamily="2" charset="-79"/>
              </a:rPr>
            </a:br>
            <a:r>
              <a:rPr lang="de-DE" sz="2400" b="1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/>
                <a:latin typeface="Aharoni" pitchFamily="2" charset="-79"/>
                <a:cs typeface="Aharoni" pitchFamily="2" charset="-79"/>
              </a:rPr>
              <a:t>Metrics</a:t>
            </a:r>
            <a:endParaRPr lang="de-DE" sz="24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/>
              <a:latin typeface="Aharoni" pitchFamily="2" charset="-79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803067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Architektur Übersicht</a:t>
            </a:r>
            <a:endParaRPr lang="de-CH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9"/>
          <a:stretch/>
        </p:blipFill>
        <p:spPr bwMode="auto">
          <a:xfrm>
            <a:off x="5148064" y="1190873"/>
            <a:ext cx="3867919" cy="4605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15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Server</a:t>
            </a:r>
          </a:p>
          <a:p>
            <a:pPr lvl="1"/>
            <a:r>
              <a:rPr lang="fr-CH" dirty="0"/>
              <a:t>Apache </a:t>
            </a:r>
            <a:r>
              <a:rPr lang="en-US" dirty="0"/>
              <a:t>Webserver</a:t>
            </a:r>
            <a:endParaRPr lang="fr-CH" dirty="0"/>
          </a:p>
          <a:p>
            <a:pPr lvl="1"/>
            <a:r>
              <a:rPr lang="fr-CH" dirty="0"/>
              <a:t>MySQL DB</a:t>
            </a:r>
          </a:p>
          <a:p>
            <a:r>
              <a:rPr lang="fr-CH" dirty="0"/>
              <a:t>PC Client</a:t>
            </a:r>
          </a:p>
          <a:p>
            <a:pPr lvl="1"/>
            <a:r>
              <a:rPr lang="fr-CH" dirty="0"/>
              <a:t>HTTP(S)</a:t>
            </a:r>
          </a:p>
          <a:p>
            <a:pPr lvl="1"/>
            <a:r>
              <a:rPr lang="fr-CH" dirty="0"/>
              <a:t>Browser (XHTML, CSS, JS)</a:t>
            </a:r>
          </a:p>
          <a:p>
            <a:r>
              <a:rPr lang="fr-CH" dirty="0" err="1"/>
              <a:t>Android</a:t>
            </a:r>
            <a:r>
              <a:rPr lang="fr-CH" dirty="0"/>
              <a:t> Client</a:t>
            </a:r>
          </a:p>
          <a:p>
            <a:pPr lvl="1"/>
            <a:r>
              <a:rPr lang="fr-CH" dirty="0"/>
              <a:t>HTTP(S)</a:t>
            </a:r>
          </a:p>
          <a:p>
            <a:pPr lvl="1"/>
            <a:r>
              <a:rPr lang="fr-CH" dirty="0" err="1"/>
              <a:t>SQLite</a:t>
            </a:r>
            <a:r>
              <a:rPr lang="fr-CH" dirty="0"/>
              <a:t> DB</a:t>
            </a:r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94457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Tiers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16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467544" y="1268760"/>
            <a:ext cx="8064896" cy="4608512"/>
            <a:chOff x="467544" y="1268760"/>
            <a:chExt cx="8064896" cy="4608512"/>
          </a:xfrm>
        </p:grpSpPr>
        <p:pic>
          <p:nvPicPr>
            <p:cNvPr id="6" name="Grafik 5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1268760"/>
              <a:ext cx="8064896" cy="4608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Rechteck 6"/>
            <p:cNvSpPr/>
            <p:nvPr/>
          </p:nvSpPr>
          <p:spPr>
            <a:xfrm>
              <a:off x="4355976" y="3789040"/>
              <a:ext cx="4032448" cy="18722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33799273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Realisierte Funktionen</a:t>
            </a:r>
            <a:r>
              <a:rPr lang="de-CH" dirty="0"/>
              <a:t> </a:t>
            </a:r>
            <a:r>
              <a:rPr lang="de-CH" dirty="0" smtClean="0"/>
              <a:t>Client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17</a:t>
            </a:fld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/>
              <a:t>Authentifizierung &amp; Autorisierung</a:t>
            </a:r>
          </a:p>
          <a:p>
            <a:r>
              <a:rPr lang="de-CH" dirty="0" smtClean="0"/>
              <a:t>Stundeneintrag erstellen</a:t>
            </a:r>
          </a:p>
          <a:p>
            <a:pPr lvl="1"/>
            <a:r>
              <a:rPr lang="de-CH" dirty="0" smtClean="0"/>
              <a:t>Start </a:t>
            </a:r>
            <a:r>
              <a:rPr lang="de-CH" dirty="0"/>
              <a:t>/ Stopp </a:t>
            </a:r>
            <a:r>
              <a:rPr lang="de-CH" dirty="0">
                <a:sym typeface="Wingdings" pitchFamily="2" charset="2"/>
              </a:rPr>
              <a:t> Zeiterfassung</a:t>
            </a:r>
            <a:endParaRPr lang="de-CH" dirty="0"/>
          </a:p>
          <a:p>
            <a:pPr lvl="1"/>
            <a:r>
              <a:rPr lang="de-CH" dirty="0"/>
              <a:t>Kundenvorschläge</a:t>
            </a:r>
          </a:p>
          <a:p>
            <a:pPr lvl="2"/>
            <a:r>
              <a:rPr lang="de-CH" dirty="0"/>
              <a:t>GPS </a:t>
            </a:r>
            <a:r>
              <a:rPr lang="de-CH" dirty="0" smtClean="0"/>
              <a:t>Position &amp; Autovervollständigung</a:t>
            </a:r>
            <a:endParaRPr lang="de-CH" dirty="0"/>
          </a:p>
          <a:p>
            <a:pPr lvl="1"/>
            <a:r>
              <a:rPr lang="de-CH" dirty="0" smtClean="0"/>
              <a:t>Stundeneintragstyp-Auswahl</a:t>
            </a:r>
            <a:endParaRPr lang="de-CH" dirty="0"/>
          </a:p>
          <a:p>
            <a:r>
              <a:rPr lang="de-CH" dirty="0"/>
              <a:t>Synchronisation</a:t>
            </a:r>
          </a:p>
          <a:p>
            <a:pPr lvl="1"/>
            <a:r>
              <a:rPr lang="de-CH" dirty="0"/>
              <a:t>Stundeneinträge</a:t>
            </a:r>
          </a:p>
          <a:p>
            <a:pPr lvl="1"/>
            <a:r>
              <a:rPr lang="de-CH" dirty="0"/>
              <a:t>Stundeneintragstypen</a:t>
            </a:r>
          </a:p>
          <a:p>
            <a:pPr lvl="1"/>
            <a:r>
              <a:rPr lang="de-CH" dirty="0" smtClean="0"/>
              <a:t>Kunden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66163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Realisierte Funktionen Server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18</a:t>
            </a:fld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Authentifizierung &amp; Autorisierung</a:t>
            </a:r>
          </a:p>
          <a:p>
            <a:r>
              <a:rPr lang="de-CH" dirty="0"/>
              <a:t>CRUD</a:t>
            </a:r>
          </a:p>
          <a:p>
            <a:pPr lvl="1"/>
            <a:r>
              <a:rPr lang="de-CH" dirty="0"/>
              <a:t>Materialien</a:t>
            </a:r>
          </a:p>
          <a:p>
            <a:pPr lvl="1"/>
            <a:r>
              <a:rPr lang="de-CH" dirty="0"/>
              <a:t>Aufträge</a:t>
            </a:r>
          </a:p>
          <a:p>
            <a:pPr lvl="1"/>
            <a:r>
              <a:rPr lang="de-CH" dirty="0"/>
              <a:t>Kunden</a:t>
            </a:r>
          </a:p>
          <a:p>
            <a:pPr lvl="1"/>
            <a:r>
              <a:rPr lang="de-CH" dirty="0"/>
              <a:t>Mitarbeiter</a:t>
            </a:r>
          </a:p>
          <a:p>
            <a:pPr lvl="1"/>
            <a:r>
              <a:rPr lang="de-CH" dirty="0"/>
              <a:t>Stundeneinträge</a:t>
            </a:r>
          </a:p>
          <a:p>
            <a:pPr lvl="1"/>
            <a:r>
              <a:rPr lang="de-CH" dirty="0"/>
              <a:t>Stundeneintragstypen</a:t>
            </a:r>
          </a:p>
          <a:p>
            <a:r>
              <a:rPr lang="de-CH" dirty="0"/>
              <a:t>Google </a:t>
            </a:r>
            <a:r>
              <a:rPr lang="de-CH" dirty="0" err="1"/>
              <a:t>Maps</a:t>
            </a:r>
            <a:r>
              <a:rPr lang="de-CH" dirty="0"/>
              <a:t> Integration</a:t>
            </a:r>
          </a:p>
          <a:p>
            <a:r>
              <a:rPr lang="de-CH" dirty="0" smtClean="0"/>
              <a:t>Synchronisation</a:t>
            </a:r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485780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Domainmodel </a:t>
            </a:r>
            <a:endParaRPr lang="de-CH" dirty="0"/>
          </a:p>
        </p:txBody>
      </p:sp>
      <p:sp>
        <p:nvSpPr>
          <p:cNvPr id="4" name="Rechteck 3"/>
          <p:cNvSpPr/>
          <p:nvPr/>
        </p:nvSpPr>
        <p:spPr>
          <a:xfrm>
            <a:off x="5220072" y="4509120"/>
            <a:ext cx="3096344" cy="1872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19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-36512" y="1259788"/>
            <a:ext cx="9216008" cy="5023144"/>
            <a:chOff x="203736" y="1333947"/>
            <a:chExt cx="8480069" cy="4903365"/>
          </a:xfrm>
        </p:grpSpPr>
        <p:pic>
          <p:nvPicPr>
            <p:cNvPr id="6" name="Grafik 5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3" t="5164" r="1459" b="1686"/>
            <a:stretch/>
          </p:blipFill>
          <p:spPr bwMode="auto">
            <a:xfrm>
              <a:off x="203736" y="1333947"/>
              <a:ext cx="8480069" cy="47661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hteck 4"/>
            <p:cNvSpPr/>
            <p:nvPr/>
          </p:nvSpPr>
          <p:spPr>
            <a:xfrm>
              <a:off x="5220072" y="4653136"/>
              <a:ext cx="2880320" cy="1584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5366632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sz="3000" dirty="0" smtClean="0"/>
              <a:t>Einführung</a:t>
            </a:r>
          </a:p>
          <a:p>
            <a:r>
              <a:rPr lang="de-CH" sz="3000" dirty="0" smtClean="0"/>
              <a:t>Ziele</a:t>
            </a:r>
          </a:p>
          <a:p>
            <a:r>
              <a:rPr lang="de-CH" sz="3000" dirty="0" smtClean="0"/>
              <a:t>Tools</a:t>
            </a:r>
          </a:p>
          <a:p>
            <a:r>
              <a:rPr lang="de-CH" sz="3000" dirty="0" smtClean="0"/>
              <a:t>Architektur</a:t>
            </a:r>
          </a:p>
          <a:p>
            <a:r>
              <a:rPr lang="de-CH" sz="3000" dirty="0"/>
              <a:t>R</a:t>
            </a:r>
            <a:r>
              <a:rPr lang="de-CH" sz="3000" dirty="0" smtClean="0"/>
              <a:t>ealisierte Funktionen</a:t>
            </a:r>
            <a:endParaRPr lang="de-CH" sz="3000" dirty="0" smtClean="0"/>
          </a:p>
          <a:p>
            <a:r>
              <a:rPr lang="de-CH" sz="3000" dirty="0" smtClean="0"/>
              <a:t>Live </a:t>
            </a:r>
            <a:r>
              <a:rPr lang="de-CH" sz="3000" dirty="0" smtClean="0"/>
              <a:t>Demo</a:t>
            </a:r>
            <a:endParaRPr lang="de-CH" sz="2200" dirty="0" smtClean="0"/>
          </a:p>
          <a:p>
            <a:r>
              <a:rPr lang="de-CH" sz="3000" dirty="0"/>
              <a:t>Projektumfang &amp; </a:t>
            </a:r>
            <a:r>
              <a:rPr lang="de-CH" sz="3000" dirty="0" smtClean="0"/>
              <a:t>Aufwand</a:t>
            </a:r>
            <a:endParaRPr lang="de-CH" sz="3000" dirty="0" smtClean="0"/>
          </a:p>
          <a:p>
            <a:r>
              <a:rPr lang="de-CH" sz="3000" dirty="0" smtClean="0"/>
              <a:t>Projektverlauf</a:t>
            </a:r>
          </a:p>
          <a:p>
            <a:r>
              <a:rPr lang="de-CH" sz="3000" dirty="0" smtClean="0"/>
              <a:t>Zusammenfassung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Inhalt</a:t>
            </a:r>
            <a:endParaRPr lang="de-CH" dirty="0"/>
          </a:p>
        </p:txBody>
      </p:sp>
      <p:pic>
        <p:nvPicPr>
          <p:cNvPr id="2051" name="Picture 3" descr="C:\Users\Lukas Elmer\AppData\Local\Microsoft\Windows\Temporary Internet Files\Content.IE5\E2GAV9V0\MP900409575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5" y="4581128"/>
            <a:ext cx="1620279" cy="1620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76244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de-CH" dirty="0" smtClean="0"/>
              <a:t>Designmodel </a:t>
            </a:r>
            <a:r>
              <a:rPr lang="de-CH" dirty="0" smtClean="0"/>
              <a:t>Server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20</a:t>
            </a:fld>
            <a:endParaRPr lang="de-DE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" t="3685" r="1940" b="2051"/>
          <a:stretch/>
        </p:blipFill>
        <p:spPr bwMode="auto">
          <a:xfrm>
            <a:off x="1408377" y="128386"/>
            <a:ext cx="7047324" cy="6729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03938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" fill="hold"/>
                                        <p:tgtEl>
                                          <p:spTgt spid="6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55000" y="15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Designmodel </a:t>
            </a:r>
            <a:r>
              <a:rPr lang="de-CH" dirty="0" smtClean="0"/>
              <a:t>Client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21</a:t>
            </a:fld>
            <a:endParaRPr lang="de-D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" t="8215" r="1899" b="6390"/>
          <a:stretch/>
        </p:blipFill>
        <p:spPr bwMode="auto">
          <a:xfrm>
            <a:off x="0" y="1466849"/>
            <a:ext cx="9144000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28785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Rails</a:t>
            </a:r>
            <a:endParaRPr lang="de-CH" dirty="0" smtClean="0"/>
          </a:p>
          <a:p>
            <a:pPr lvl="1"/>
            <a:r>
              <a:rPr lang="de-CH" dirty="0" err="1" smtClean="0"/>
              <a:t>Convention</a:t>
            </a:r>
            <a:r>
              <a:rPr lang="de-CH" dirty="0" smtClean="0"/>
              <a:t> </a:t>
            </a:r>
            <a:r>
              <a:rPr lang="de-CH" dirty="0" err="1"/>
              <a:t>over</a:t>
            </a:r>
            <a:r>
              <a:rPr lang="de-CH" dirty="0"/>
              <a:t> </a:t>
            </a:r>
            <a:r>
              <a:rPr lang="de-CH" dirty="0" err="1" smtClean="0"/>
              <a:t>configuration</a:t>
            </a:r>
            <a:endParaRPr lang="de-CH" dirty="0" smtClean="0"/>
          </a:p>
          <a:p>
            <a:pPr lvl="1"/>
            <a:r>
              <a:rPr lang="de-CH" dirty="0" smtClean="0"/>
              <a:t>Schichtenmodell bereits gegeben</a:t>
            </a:r>
            <a:endParaRPr lang="de-CH" dirty="0"/>
          </a:p>
          <a:p>
            <a:pPr lvl="1"/>
            <a:r>
              <a:rPr lang="de-CH" dirty="0"/>
              <a:t>Applikation zu klein, um </a:t>
            </a:r>
            <a:r>
              <a:rPr lang="de-CH" dirty="0" smtClean="0"/>
              <a:t>weiter aufzuteilen</a:t>
            </a:r>
          </a:p>
          <a:p>
            <a:endParaRPr lang="de-CH" dirty="0" smtClean="0"/>
          </a:p>
          <a:p>
            <a:r>
              <a:rPr lang="de-CH" dirty="0" smtClean="0"/>
              <a:t>Konzentration </a:t>
            </a:r>
            <a:r>
              <a:rPr lang="de-CH" dirty="0" err="1" smtClean="0"/>
              <a:t>Android</a:t>
            </a:r>
            <a:endParaRPr lang="de-CH" dirty="0" smtClean="0"/>
          </a:p>
          <a:p>
            <a:pPr lvl="1"/>
            <a:r>
              <a:rPr lang="de-CH" dirty="0" smtClean="0"/>
              <a:t>Schichtenarchitektur</a:t>
            </a:r>
          </a:p>
          <a:p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Layers</a:t>
            </a:r>
            <a:r>
              <a:rPr lang="de-CH" dirty="0" smtClean="0"/>
              <a:t> / Packages</a:t>
            </a:r>
            <a:endParaRPr lang="de-CH" dirty="0"/>
          </a:p>
        </p:txBody>
      </p:sp>
      <p:pic>
        <p:nvPicPr>
          <p:cNvPr id="1027" name="Picture 3" descr="D:\Users\Lukas Elmer\AppData\Local\Microsoft\Windows\Temporary Internet Files\Content.IE5\Z39E9T6L\MC900233355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116" y="4763068"/>
            <a:ext cx="1966400" cy="16902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53033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de-CH" dirty="0" err="1" smtClean="0"/>
              <a:t>Layers</a:t>
            </a:r>
            <a:r>
              <a:rPr lang="de-CH" dirty="0" smtClean="0"/>
              <a:t> / Packages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23</a:t>
            </a:fld>
            <a:endParaRPr lang="de-DE"/>
          </a:p>
        </p:txBody>
      </p:sp>
      <p:pic>
        <p:nvPicPr>
          <p:cNvPr id="8" name="Grafik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96975"/>
            <a:ext cx="8706855" cy="393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9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Live Demo</a:t>
            </a:r>
            <a:endParaRPr lang="de-CH" dirty="0"/>
          </a:p>
        </p:txBody>
      </p:sp>
      <p:sp>
        <p:nvSpPr>
          <p:cNvPr id="6" name="Textfeld 5"/>
          <p:cNvSpPr txBox="1"/>
          <p:nvPr/>
        </p:nvSpPr>
        <p:spPr>
          <a:xfrm>
            <a:off x="814497" y="1536124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 err="1" smtClean="0"/>
              <a:t>Android</a:t>
            </a:r>
            <a:r>
              <a:rPr lang="de-CH" b="1" dirty="0" smtClean="0"/>
              <a:t> GUI</a:t>
            </a:r>
            <a:endParaRPr lang="de-CH" b="1" dirty="0"/>
          </a:p>
        </p:txBody>
      </p:sp>
      <p:sp>
        <p:nvSpPr>
          <p:cNvPr id="14" name="Textfeld 13"/>
          <p:cNvSpPr txBox="1"/>
          <p:nvPr/>
        </p:nvSpPr>
        <p:spPr>
          <a:xfrm>
            <a:off x="3494906" y="1530419"/>
            <a:ext cx="5127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/>
              <a:t>Anzeige Stundeneinträge auf Server </a:t>
            </a:r>
            <a:endParaRPr lang="de-CH" b="1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24</a:t>
            </a:fld>
            <a:endParaRPr lang="de-DE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866" y="1978174"/>
            <a:ext cx="5760640" cy="1954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80" y="1918444"/>
            <a:ext cx="2367253" cy="3888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77569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/>
              <a:t>Anzahl </a:t>
            </a:r>
            <a:r>
              <a:rPr lang="de-CH" dirty="0" smtClean="0"/>
              <a:t>Dokumente</a:t>
            </a:r>
          </a:p>
          <a:p>
            <a:pPr lvl="1"/>
            <a:r>
              <a:rPr lang="de-CH" dirty="0" smtClean="0"/>
              <a:t>Total: 253</a:t>
            </a:r>
          </a:p>
          <a:p>
            <a:pPr lvl="1"/>
            <a:r>
              <a:rPr lang="de-CH" dirty="0" smtClean="0"/>
              <a:t>Davon Word: 67</a:t>
            </a:r>
            <a:endParaRPr lang="de-CH" dirty="0"/>
          </a:p>
          <a:p>
            <a:r>
              <a:rPr lang="de-CH" dirty="0" smtClean="0"/>
              <a:t>Anzahl Word Seiten: 370</a:t>
            </a:r>
          </a:p>
          <a:p>
            <a:endParaRPr lang="de-CH" dirty="0"/>
          </a:p>
          <a:p>
            <a:pPr lvl="1"/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Projektumfang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25</a:t>
            </a:fld>
            <a:endParaRPr lang="de-DE"/>
          </a:p>
        </p:txBody>
      </p:sp>
      <p:pic>
        <p:nvPicPr>
          <p:cNvPr id="2050" name="Picture 2" descr="C:\Users\schefe\AppData\Local\Microsoft\Windows\Temporary Internet Files\Content.IE5\PFEG0HII\MP900289113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04" y="4744220"/>
            <a:ext cx="2059344" cy="1362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482977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Anzahl </a:t>
            </a:r>
            <a:r>
              <a:rPr lang="de-CH" dirty="0"/>
              <a:t>eigene </a:t>
            </a:r>
            <a:r>
              <a:rPr lang="de-CH" dirty="0" smtClean="0"/>
              <a:t>Klassen: 56 (davon Tests: 32)</a:t>
            </a:r>
            <a:endParaRPr lang="de-CH" dirty="0"/>
          </a:p>
          <a:p>
            <a:r>
              <a:rPr lang="de-CH" dirty="0" smtClean="0"/>
              <a:t>Geschriebene </a:t>
            </a:r>
            <a:r>
              <a:rPr lang="de-CH" dirty="0" smtClean="0"/>
              <a:t>Codezeilen: 4572</a:t>
            </a:r>
            <a:endParaRPr lang="de-CH" dirty="0" smtClean="0"/>
          </a:p>
          <a:p>
            <a:pPr lvl="1"/>
            <a:r>
              <a:rPr lang="de-CH" dirty="0" smtClean="0"/>
              <a:t>Applikation</a:t>
            </a:r>
            <a:r>
              <a:rPr lang="de-CH" dirty="0"/>
              <a:t>: 1290</a:t>
            </a:r>
          </a:p>
          <a:p>
            <a:pPr lvl="1"/>
            <a:r>
              <a:rPr lang="de-CH" dirty="0"/>
              <a:t>Tests: </a:t>
            </a:r>
            <a:r>
              <a:rPr lang="de-CH" dirty="0" smtClean="0"/>
              <a:t>1151</a:t>
            </a:r>
            <a:endParaRPr lang="de-CH" dirty="0"/>
          </a:p>
          <a:p>
            <a:pPr lvl="1"/>
            <a:r>
              <a:rPr lang="de-CH" dirty="0"/>
              <a:t>Views / XHTML: 1111</a:t>
            </a:r>
          </a:p>
          <a:p>
            <a:pPr lvl="1"/>
            <a:r>
              <a:rPr lang="de-CH" dirty="0"/>
              <a:t>CSS: 464</a:t>
            </a:r>
          </a:p>
          <a:p>
            <a:pPr lvl="1"/>
            <a:r>
              <a:rPr lang="de-CH" dirty="0"/>
              <a:t>Übersetzungen: </a:t>
            </a:r>
            <a:r>
              <a:rPr lang="de-CH" dirty="0" smtClean="0"/>
              <a:t>556</a:t>
            </a:r>
            <a:endParaRPr lang="de-CH" b="1" dirty="0"/>
          </a:p>
          <a:p>
            <a:r>
              <a:rPr lang="de-CH" dirty="0"/>
              <a:t>Generierte Codezeilen: </a:t>
            </a:r>
            <a:r>
              <a:rPr lang="de-CH" dirty="0" smtClean="0"/>
              <a:t>~</a:t>
            </a:r>
            <a:r>
              <a:rPr lang="de-CH" dirty="0" smtClean="0"/>
              <a:t>100</a:t>
            </a:r>
            <a:endParaRPr lang="de-CH" dirty="0"/>
          </a:p>
          <a:p>
            <a:r>
              <a:rPr lang="de-CH" dirty="0" smtClean="0"/>
              <a:t>Code / Test Ratio: </a:t>
            </a:r>
            <a:r>
              <a:rPr lang="de-CH" dirty="0"/>
              <a:t>1.1/1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26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Projektumfang Server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03504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40 Libraries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Projektumfang </a:t>
            </a:r>
            <a:r>
              <a:rPr lang="de-CH" dirty="0" smtClean="0"/>
              <a:t>Server - Libraries</a:t>
            </a:r>
            <a:endParaRPr lang="de-CH" dirty="0"/>
          </a:p>
        </p:txBody>
      </p:sp>
      <p:sp>
        <p:nvSpPr>
          <p:cNvPr id="5" name="Rechteck 4"/>
          <p:cNvSpPr/>
          <p:nvPr/>
        </p:nvSpPr>
        <p:spPr>
          <a:xfrm>
            <a:off x="3779912" y="1979543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sz="1400" b="1" dirty="0" err="1" smtClean="0"/>
              <a:t>Rails</a:t>
            </a:r>
            <a:endParaRPr lang="de-CH" sz="1400" b="1" dirty="0"/>
          </a:p>
          <a:p>
            <a:r>
              <a:rPr lang="de-CH" sz="1400" dirty="0"/>
              <a:t>  * </a:t>
            </a:r>
            <a:r>
              <a:rPr lang="de-CH" sz="1400" dirty="0" err="1"/>
              <a:t>abstract</a:t>
            </a:r>
            <a:r>
              <a:rPr lang="de-CH" sz="1400" dirty="0"/>
              <a:t> (1.0.0)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actionmailer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actionpack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activemodel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activerecord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activeresource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activesupport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arel</a:t>
            </a:r>
            <a:r>
              <a:rPr lang="de-CH" sz="1400" dirty="0"/>
              <a:t> (2.0.10)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bcrypt-ruby</a:t>
            </a:r>
            <a:r>
              <a:rPr lang="de-CH" sz="1400" dirty="0"/>
              <a:t> (2.1.4)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dynamic_form</a:t>
            </a:r>
            <a:r>
              <a:rPr lang="de-CH" sz="1400" dirty="0"/>
              <a:t> (1.1.4)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erubis</a:t>
            </a:r>
            <a:r>
              <a:rPr lang="de-CH" sz="1400" dirty="0"/>
              <a:t> (2.6.6)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highline</a:t>
            </a:r>
            <a:r>
              <a:rPr lang="de-CH" sz="1400" dirty="0"/>
              <a:t> (1.6.2)</a:t>
            </a:r>
          </a:p>
          <a:p>
            <a:r>
              <a:rPr lang="de-CH" sz="1400" dirty="0"/>
              <a:t>  * i18n (0.6.0)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mail</a:t>
            </a:r>
            <a:r>
              <a:rPr lang="de-CH" sz="1400" dirty="0"/>
              <a:t> (2.2.19)</a:t>
            </a:r>
          </a:p>
          <a:p>
            <a:r>
              <a:rPr lang="de-CH" sz="1400" dirty="0"/>
              <a:t>  * mime-</a:t>
            </a:r>
            <a:r>
              <a:rPr lang="de-CH" sz="1400" dirty="0" err="1"/>
              <a:t>types</a:t>
            </a:r>
            <a:r>
              <a:rPr lang="de-CH" sz="1400" dirty="0"/>
              <a:t> (1.16</a:t>
            </a:r>
            <a:r>
              <a:rPr lang="de-CH" sz="1400" dirty="0" smtClean="0"/>
              <a:t>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net-scp</a:t>
            </a:r>
            <a:r>
              <a:rPr lang="de-CH" sz="1400" dirty="0"/>
              <a:t> (1.0.4)</a:t>
            </a:r>
          </a:p>
          <a:p>
            <a:endParaRPr lang="de-CH" sz="1400" dirty="0"/>
          </a:p>
        </p:txBody>
      </p:sp>
      <p:sp>
        <p:nvSpPr>
          <p:cNvPr id="6" name="Rechteck 5"/>
          <p:cNvSpPr/>
          <p:nvPr/>
        </p:nvSpPr>
        <p:spPr>
          <a:xfrm>
            <a:off x="6318448" y="2194406"/>
            <a:ext cx="372616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400" dirty="0"/>
              <a:t>  * </a:t>
            </a:r>
            <a:r>
              <a:rPr lang="de-CH" sz="1400" dirty="0" err="1"/>
              <a:t>net-sftp</a:t>
            </a:r>
            <a:r>
              <a:rPr lang="de-CH" sz="1400" dirty="0"/>
              <a:t> (2.0.5)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net-ssh</a:t>
            </a:r>
            <a:r>
              <a:rPr lang="de-CH" sz="1400" dirty="0"/>
              <a:t> (2.1.4)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net</a:t>
            </a:r>
            <a:r>
              <a:rPr lang="de-CH" sz="1400" dirty="0"/>
              <a:t>-</a:t>
            </a:r>
            <a:r>
              <a:rPr lang="de-CH" sz="1400" dirty="0" err="1"/>
              <a:t>ssh</a:t>
            </a:r>
            <a:r>
              <a:rPr lang="de-CH" sz="1400" dirty="0"/>
              <a:t>-gateway (1.1.0)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orm_adapter</a:t>
            </a:r>
            <a:r>
              <a:rPr lang="de-CH" sz="1400" dirty="0"/>
              <a:t> (0.0.5)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polyglot</a:t>
            </a:r>
            <a:r>
              <a:rPr lang="de-CH" sz="1400" dirty="0"/>
              <a:t> (0.3.1)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rack</a:t>
            </a:r>
            <a:r>
              <a:rPr lang="de-CH" sz="1400" dirty="0"/>
              <a:t> (1.2.2)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rack</a:t>
            </a:r>
            <a:r>
              <a:rPr lang="de-CH" sz="1400" dirty="0"/>
              <a:t>-mount (0.6.14)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rack</a:t>
            </a:r>
            <a:r>
              <a:rPr lang="de-CH" sz="1400" dirty="0"/>
              <a:t>-test (0.5.7)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rails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railties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rake</a:t>
            </a:r>
            <a:r>
              <a:rPr lang="de-CH" sz="1400" dirty="0"/>
              <a:t> (0.8.7</a:t>
            </a:r>
            <a:r>
              <a:rPr lang="de-CH" sz="1400" dirty="0" smtClean="0"/>
              <a:t>) </a:t>
            </a:r>
            <a:r>
              <a:rPr lang="de-CH" sz="1400" dirty="0"/>
              <a:t>  </a:t>
            </a:r>
            <a:endParaRPr lang="de-CH" sz="1400" dirty="0" smtClean="0"/>
          </a:p>
          <a:p>
            <a:r>
              <a:rPr lang="de-CH" sz="1400" dirty="0"/>
              <a:t> </a:t>
            </a:r>
            <a:r>
              <a:rPr lang="de-CH" sz="1400" dirty="0" smtClean="0"/>
              <a:t> * </a:t>
            </a:r>
            <a:r>
              <a:rPr lang="de-CH" sz="1400" dirty="0" err="1"/>
              <a:t>thor</a:t>
            </a:r>
            <a:r>
              <a:rPr lang="de-CH" sz="1400" dirty="0"/>
              <a:t> (0.14.6)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treetop</a:t>
            </a:r>
            <a:r>
              <a:rPr lang="de-CH" sz="1400" dirty="0"/>
              <a:t> (1.4.9)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tzinfo</a:t>
            </a:r>
            <a:r>
              <a:rPr lang="de-CH" sz="1400" dirty="0"/>
              <a:t> (0.3.27)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bundler</a:t>
            </a:r>
            <a:r>
              <a:rPr lang="de-CH" sz="1400" dirty="0"/>
              <a:t> (1.0.13)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builder</a:t>
            </a:r>
            <a:r>
              <a:rPr lang="de-CH" sz="1400" dirty="0"/>
              <a:t> (2.1.2)</a:t>
            </a:r>
          </a:p>
        </p:txBody>
      </p:sp>
      <p:sp>
        <p:nvSpPr>
          <p:cNvPr id="8" name="Rechteck 7"/>
          <p:cNvSpPr/>
          <p:nvPr/>
        </p:nvSpPr>
        <p:spPr>
          <a:xfrm>
            <a:off x="720080" y="1979543"/>
            <a:ext cx="334786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Deployment</a:t>
            </a:r>
            <a:endParaRPr lang="en-US" sz="1400" b="1" dirty="0"/>
          </a:p>
          <a:p>
            <a:r>
              <a:rPr lang="en-US" sz="1400" dirty="0"/>
              <a:t>  * </a:t>
            </a:r>
            <a:r>
              <a:rPr lang="en-US" sz="1400" dirty="0" err="1"/>
              <a:t>capistrano</a:t>
            </a:r>
            <a:r>
              <a:rPr lang="en-US" sz="1400" dirty="0"/>
              <a:t> (2.6.0</a:t>
            </a:r>
            <a:r>
              <a:rPr lang="en-US" sz="1400" dirty="0" smtClean="0"/>
              <a:t>)</a:t>
            </a:r>
          </a:p>
          <a:p>
            <a:endParaRPr lang="en-US" sz="1400" dirty="0"/>
          </a:p>
          <a:p>
            <a:r>
              <a:rPr lang="en-US" sz="1400" b="1" dirty="0" smtClean="0"/>
              <a:t>Testing</a:t>
            </a:r>
            <a:endParaRPr lang="en-US" sz="1400" b="1" dirty="0"/>
          </a:p>
          <a:p>
            <a:r>
              <a:rPr lang="en-US" sz="1400" dirty="0"/>
              <a:t>  * </a:t>
            </a:r>
            <a:r>
              <a:rPr lang="en-US" sz="1400" dirty="0" err="1"/>
              <a:t>rcov</a:t>
            </a:r>
            <a:r>
              <a:rPr lang="en-US" sz="1400" dirty="0"/>
              <a:t> (0.9.9)</a:t>
            </a:r>
          </a:p>
          <a:p>
            <a:r>
              <a:rPr lang="en-US" sz="1400" dirty="0"/>
              <a:t>  * ruby-prof (0.10.7)</a:t>
            </a:r>
          </a:p>
          <a:p>
            <a:r>
              <a:rPr lang="en-US" sz="1400" dirty="0"/>
              <a:t>  * </a:t>
            </a:r>
            <a:r>
              <a:rPr lang="en-US" sz="1400" dirty="0" err="1"/>
              <a:t>railroady</a:t>
            </a:r>
            <a:r>
              <a:rPr lang="en-US" sz="1400" dirty="0"/>
              <a:t> (1.0.2</a:t>
            </a:r>
            <a:r>
              <a:rPr lang="en-US" sz="1400" dirty="0" smtClean="0"/>
              <a:t>)</a:t>
            </a:r>
            <a:endParaRPr lang="de-CH" sz="1400" dirty="0" smtClean="0"/>
          </a:p>
          <a:p>
            <a:r>
              <a:rPr lang="de-CH" sz="1400" dirty="0" smtClean="0"/>
              <a:t>  * sqlite3 (1.3.3)</a:t>
            </a:r>
            <a:endParaRPr lang="en-US" sz="1400" dirty="0" smtClean="0"/>
          </a:p>
          <a:p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b="1" dirty="0" smtClean="0"/>
              <a:t>Server monitoring / debugging</a:t>
            </a:r>
          </a:p>
          <a:p>
            <a:r>
              <a:rPr lang="en-US" sz="1400" dirty="0"/>
              <a:t>  * </a:t>
            </a:r>
            <a:r>
              <a:rPr lang="en-US" sz="1400" dirty="0" err="1"/>
              <a:t>exception_notification</a:t>
            </a:r>
            <a:r>
              <a:rPr lang="en-US" sz="1400" dirty="0"/>
              <a:t> (2.4.0</a:t>
            </a:r>
            <a:r>
              <a:rPr lang="en-US" sz="1400" dirty="0" smtClean="0"/>
              <a:t>)</a:t>
            </a:r>
            <a:r>
              <a:rPr lang="en-US" sz="1400" dirty="0"/>
              <a:t/>
            </a:r>
            <a:br>
              <a:rPr lang="en-US" sz="1400" dirty="0"/>
            </a:br>
            <a:endParaRPr lang="en-US" sz="1400" dirty="0"/>
          </a:p>
          <a:p>
            <a:r>
              <a:rPr lang="en-US" sz="1400" b="1" dirty="0" smtClean="0"/>
              <a:t>Authentication</a:t>
            </a:r>
            <a:endParaRPr lang="en-US" sz="1400" b="1" dirty="0"/>
          </a:p>
          <a:p>
            <a:r>
              <a:rPr lang="en-US" sz="1400" dirty="0"/>
              <a:t>  * devise (1.3.4)</a:t>
            </a:r>
          </a:p>
          <a:p>
            <a:r>
              <a:rPr lang="en-US" sz="1400" dirty="0"/>
              <a:t>  * warden (1.0.4</a:t>
            </a:r>
            <a:r>
              <a:rPr lang="en-US" sz="1400" dirty="0" smtClean="0"/>
              <a:t>)</a:t>
            </a:r>
          </a:p>
          <a:p>
            <a:endParaRPr lang="en-US" sz="1400" dirty="0"/>
          </a:p>
          <a:p>
            <a:r>
              <a:rPr lang="en-US" sz="1400" b="1" dirty="0" smtClean="0"/>
              <a:t>Database</a:t>
            </a:r>
            <a:endParaRPr lang="de-CH" sz="1400" dirty="0"/>
          </a:p>
          <a:p>
            <a:r>
              <a:rPr lang="de-CH" sz="1400" dirty="0"/>
              <a:t>  * </a:t>
            </a:r>
            <a:r>
              <a:rPr lang="de-CH" sz="1400" dirty="0" err="1"/>
              <a:t>mysql</a:t>
            </a:r>
            <a:r>
              <a:rPr lang="de-CH" sz="1400" dirty="0"/>
              <a:t> (2.8.1)</a:t>
            </a:r>
          </a:p>
          <a:p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7233311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28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Projektumfang </a:t>
            </a:r>
            <a:r>
              <a:rPr lang="de-CH" dirty="0" smtClean="0"/>
              <a:t>Client</a:t>
            </a:r>
            <a:endParaRPr lang="de-CH" dirty="0"/>
          </a:p>
        </p:txBody>
      </p:sp>
      <p:pic>
        <p:nvPicPr>
          <p:cNvPr id="5" name="Picture 2" descr="C:\Users\schefe\AppData\Local\Microsoft\Windows\Temporary Internet Files\Content.IE5\PFEG0HII\MP900289113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04" y="4744220"/>
            <a:ext cx="2059344" cy="1362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graphicFrame>
        <p:nvGraphicFramePr>
          <p:cNvPr id="7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9772913"/>
              </p:ext>
            </p:extLst>
          </p:nvPr>
        </p:nvGraphicFramePr>
        <p:xfrm>
          <a:off x="457200" y="1481138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2832"/>
                <a:gridCol w="1913384"/>
                <a:gridCol w="1913384"/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Posten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Anzahl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Davon Tests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Anzahl Packages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10 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2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Anzahl eigene Klassen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59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25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LOC (Lines </a:t>
                      </a:r>
                      <a:r>
                        <a:rPr lang="de-CH" dirty="0" err="1" smtClean="0"/>
                        <a:t>Of</a:t>
                      </a:r>
                      <a:r>
                        <a:rPr lang="de-CH" baseline="0" dirty="0" smtClean="0"/>
                        <a:t> Code)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3305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1422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NI (</a:t>
                      </a:r>
                      <a:r>
                        <a:rPr lang="de-CH" dirty="0" err="1" smtClean="0"/>
                        <a:t>Number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of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bytecode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Instructions</a:t>
                      </a:r>
                      <a:r>
                        <a:rPr lang="de-CH" baseline="0" dirty="0" smtClean="0"/>
                        <a:t>)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7685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3306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Generierte Codezeilen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66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0</a:t>
                      </a:r>
                      <a:endParaRPr lang="de-CH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14801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Geplant: 1072h</a:t>
            </a:r>
          </a:p>
          <a:p>
            <a:r>
              <a:rPr lang="de-CH" dirty="0" smtClean="0"/>
              <a:t>Benötigt: 1023h</a:t>
            </a:r>
          </a:p>
          <a:p>
            <a:r>
              <a:rPr lang="de-CH" dirty="0" smtClean="0"/>
              <a:t>Ausstehend: ~20h</a:t>
            </a:r>
          </a:p>
          <a:p>
            <a:r>
              <a:rPr lang="de-CH" dirty="0" smtClean="0"/>
              <a:t>&gt;200h </a:t>
            </a:r>
            <a:r>
              <a:rPr lang="de-CH" dirty="0" smtClean="0"/>
              <a:t>pro Person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29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Aufwand</a:t>
            </a:r>
            <a:endParaRPr lang="de-CH" dirty="0"/>
          </a:p>
        </p:txBody>
      </p:sp>
      <p:pic>
        <p:nvPicPr>
          <p:cNvPr id="12291" name="Picture 3" descr="D:\Users\Lukas Elmer\AppData\Local\Microsoft\Windows\Temporary Internet Files\Content.IE5\XOQ5FWV9\MP900399350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573016"/>
            <a:ext cx="2677939" cy="26757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2293" name="Picture 5" descr="D:\Users\Lukas Elmer\AppData\Local\Microsoft\Windows\Temporary Internet Files\Content.IE5\XOQ5FWV9\MP900216070[1]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586091"/>
            <a:ext cx="2649488" cy="17709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9492470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400" dirty="0"/>
              <a:t>Einführung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013765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30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Aufwand pro Milestone</a:t>
            </a:r>
            <a:endParaRPr lang="de-CH" dirty="0"/>
          </a:p>
        </p:txBody>
      </p:sp>
      <p:graphicFrame>
        <p:nvGraphicFramePr>
          <p:cNvPr id="5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9212149"/>
              </p:ext>
            </p:extLst>
          </p:nvPr>
        </p:nvGraphicFramePr>
        <p:xfrm>
          <a:off x="1043608" y="1340768"/>
          <a:ext cx="7056784" cy="4824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745628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31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Aufwand pro Woche</a:t>
            </a:r>
            <a:endParaRPr lang="de-CH" dirty="0"/>
          </a:p>
        </p:txBody>
      </p:sp>
      <p:graphicFrame>
        <p:nvGraphicFramePr>
          <p:cNvPr id="5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2354386"/>
              </p:ext>
            </p:extLst>
          </p:nvPr>
        </p:nvGraphicFramePr>
        <p:xfrm>
          <a:off x="323529" y="1196751"/>
          <a:ext cx="8496942" cy="4464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90118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pro Aktivität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32</a:t>
            </a:fld>
            <a:endParaRPr lang="de-DE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2090806"/>
              </p:ext>
            </p:extLst>
          </p:nvPr>
        </p:nvGraphicFramePr>
        <p:xfrm>
          <a:off x="2" y="1052736"/>
          <a:ext cx="9143998" cy="59046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931787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67544" y="1495325"/>
            <a:ext cx="8229600" cy="4525963"/>
          </a:xfrm>
        </p:spPr>
        <p:txBody>
          <a:bodyPr/>
          <a:lstStyle/>
          <a:p>
            <a:r>
              <a:rPr lang="de-CH" dirty="0" err="1" smtClean="0"/>
              <a:t>Inception</a:t>
            </a:r>
            <a:r>
              <a:rPr lang="de-CH" dirty="0" smtClean="0"/>
              <a:t>, 3 Wochen</a:t>
            </a:r>
            <a:endParaRPr lang="de-CH" dirty="0"/>
          </a:p>
          <a:p>
            <a:pPr lvl="1"/>
            <a:r>
              <a:rPr lang="de-CH" dirty="0" smtClean="0"/>
              <a:t>MS1</a:t>
            </a:r>
            <a:endParaRPr lang="de-CH" dirty="0"/>
          </a:p>
          <a:p>
            <a:r>
              <a:rPr lang="de-CH" dirty="0" smtClean="0"/>
              <a:t>Elaboration, 4 Wochen</a:t>
            </a:r>
          </a:p>
          <a:p>
            <a:pPr lvl="1"/>
            <a:r>
              <a:rPr lang="de-CH" dirty="0" smtClean="0"/>
              <a:t>MS2, MS3</a:t>
            </a:r>
          </a:p>
          <a:p>
            <a:r>
              <a:rPr lang="de-CH" dirty="0" err="1" smtClean="0"/>
              <a:t>Construction</a:t>
            </a:r>
            <a:r>
              <a:rPr lang="de-CH" dirty="0" smtClean="0"/>
              <a:t>, 4 Wochen</a:t>
            </a:r>
            <a:endParaRPr lang="de-CH" dirty="0"/>
          </a:p>
          <a:p>
            <a:pPr lvl="1"/>
            <a:r>
              <a:rPr lang="de-CH" dirty="0" smtClean="0"/>
              <a:t>MS4, MS5</a:t>
            </a:r>
          </a:p>
          <a:p>
            <a:r>
              <a:rPr lang="de-CH" dirty="0" smtClean="0"/>
              <a:t>Transition, 2 Wochen</a:t>
            </a:r>
          </a:p>
          <a:p>
            <a:pPr lvl="1"/>
            <a:r>
              <a:rPr lang="de-CH" dirty="0" smtClean="0"/>
              <a:t>MS6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Projektverlauf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33</a:t>
            </a:fld>
            <a:endParaRPr lang="de-DE"/>
          </a:p>
        </p:txBody>
      </p:sp>
      <p:pic>
        <p:nvPicPr>
          <p:cNvPr id="6146" name="Picture 2" descr="C:\Users\schefe\AppData\Local\Microsoft\Windows\Temporary Internet Files\Content.IE5\YW39FB0M\MC900431643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601" y="4869160"/>
            <a:ext cx="1426468" cy="1426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3717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Projekt (immer) auf Kurs</a:t>
            </a:r>
          </a:p>
          <a:p>
            <a:pPr lvl="1"/>
            <a:r>
              <a:rPr lang="de-CH" dirty="0"/>
              <a:t>Projektplan </a:t>
            </a:r>
            <a:r>
              <a:rPr lang="de-CH" dirty="0" smtClean="0"/>
              <a:t>eingehalten</a:t>
            </a:r>
          </a:p>
          <a:p>
            <a:pPr lvl="1"/>
            <a:r>
              <a:rPr lang="de-CH" dirty="0" smtClean="0"/>
              <a:t>Termine wahrgenommen</a:t>
            </a:r>
          </a:p>
          <a:p>
            <a:r>
              <a:rPr lang="de-CH" dirty="0" smtClean="0"/>
              <a:t>Zusammenarbeit fantastisch</a:t>
            </a:r>
          </a:p>
          <a:p>
            <a:pPr lvl="1"/>
            <a:r>
              <a:rPr lang="de-CH" dirty="0"/>
              <a:t>Aufwand gleichmässig </a:t>
            </a:r>
            <a:r>
              <a:rPr lang="de-CH" dirty="0" smtClean="0"/>
              <a:t>verteilt</a:t>
            </a:r>
          </a:p>
          <a:p>
            <a:r>
              <a:rPr lang="de-CH" dirty="0" smtClean="0"/>
              <a:t>SE1 Theorie angewendet</a:t>
            </a:r>
          </a:p>
          <a:p>
            <a:r>
              <a:rPr lang="de-CH" dirty="0" smtClean="0"/>
              <a:t>Neue Technologien kennengelernt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Projektverlauf - Positive Aspekte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34</a:t>
            </a:fld>
            <a:endParaRPr lang="de-D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723433"/>
            <a:ext cx="1428750" cy="1428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744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Aufwand gross</a:t>
            </a:r>
          </a:p>
          <a:p>
            <a:pPr lvl="1"/>
            <a:r>
              <a:rPr lang="de-CH" dirty="0"/>
              <a:t>Viele Sitzungen, viel </a:t>
            </a:r>
            <a:r>
              <a:rPr lang="de-CH" dirty="0" smtClean="0"/>
              <a:t>Zeit</a:t>
            </a:r>
          </a:p>
          <a:p>
            <a:pPr lvl="1"/>
            <a:r>
              <a:rPr lang="de-CH" dirty="0" smtClean="0"/>
              <a:t>Viele Dokumente, wenig Programmieren</a:t>
            </a:r>
          </a:p>
          <a:p>
            <a:pPr lvl="1"/>
            <a:r>
              <a:rPr lang="de-CH" dirty="0"/>
              <a:t>Konzentration auf </a:t>
            </a:r>
            <a:r>
              <a:rPr lang="de-CH" dirty="0" smtClean="0"/>
              <a:t>Details</a:t>
            </a:r>
          </a:p>
          <a:p>
            <a:r>
              <a:rPr lang="de-CH" dirty="0"/>
              <a:t>Verschiedene Konventionen</a:t>
            </a:r>
          </a:p>
          <a:p>
            <a:pPr lvl="1"/>
            <a:r>
              <a:rPr lang="de-CH" dirty="0" err="1"/>
              <a:t>Android</a:t>
            </a:r>
            <a:r>
              <a:rPr lang="de-CH" dirty="0"/>
              <a:t> </a:t>
            </a:r>
            <a:r>
              <a:rPr lang="de-CH" dirty="0" err="1"/>
              <a:t>vs</a:t>
            </a:r>
            <a:r>
              <a:rPr lang="de-CH" dirty="0"/>
              <a:t> Ruby on </a:t>
            </a:r>
            <a:r>
              <a:rPr lang="de-CH" dirty="0" err="1" smtClean="0"/>
              <a:t>Rails</a:t>
            </a:r>
            <a:endParaRPr lang="de-CH" dirty="0" smtClean="0"/>
          </a:p>
          <a:p>
            <a:r>
              <a:rPr lang="de-CH" dirty="0" smtClean="0"/>
              <a:t>Technisch von </a:t>
            </a:r>
            <a:r>
              <a:rPr lang="de-CH" dirty="0" err="1" smtClean="0"/>
              <a:t>Android</a:t>
            </a:r>
            <a:r>
              <a:rPr lang="de-CH" dirty="0" smtClean="0"/>
              <a:t> enttäuscht</a:t>
            </a:r>
          </a:p>
          <a:p>
            <a:pPr lvl="1"/>
            <a:r>
              <a:rPr lang="de-CH" dirty="0" smtClean="0"/>
              <a:t>Neue Technologie, wenig Tools</a:t>
            </a:r>
          </a:p>
          <a:p>
            <a:pPr lvl="1"/>
            <a:r>
              <a:rPr lang="de-CH" dirty="0" smtClean="0"/>
              <a:t>SDK: Viele Änderungen und Erweiterungen, nicht durchdachte SDK Klassen und Konzepte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Projektverlauf - Negative </a:t>
            </a:r>
            <a:r>
              <a:rPr lang="de-CH" dirty="0" smtClean="0"/>
              <a:t>Aspekte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35</a:t>
            </a:fld>
            <a:endParaRPr lang="de-D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8"/>
          <a:stretch/>
        </p:blipFill>
        <p:spPr bwMode="auto">
          <a:xfrm>
            <a:off x="7148264" y="5169768"/>
            <a:ext cx="1600200" cy="14995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98245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Keine grossen Probleme</a:t>
            </a:r>
          </a:p>
          <a:p>
            <a:pPr lvl="1"/>
            <a:r>
              <a:rPr lang="de-CH" dirty="0" smtClean="0"/>
              <a:t>Architekturprototyp deckte technische Risiken ab</a:t>
            </a:r>
          </a:p>
          <a:p>
            <a:r>
              <a:rPr lang="de-CH" dirty="0" smtClean="0"/>
              <a:t>Abgleichen von Dokumenten bei Konflikten (</a:t>
            </a:r>
            <a:r>
              <a:rPr lang="de-CH" dirty="0" err="1" smtClean="0"/>
              <a:t>Merging</a:t>
            </a:r>
            <a:r>
              <a:rPr lang="de-CH" dirty="0" smtClean="0"/>
              <a:t> Tool von Word)</a:t>
            </a:r>
          </a:p>
          <a:p>
            <a:r>
              <a:rPr lang="de-CH" dirty="0" smtClean="0"/>
              <a:t>Koordination Team aufwändig</a:t>
            </a:r>
          </a:p>
          <a:p>
            <a:pPr lvl="1"/>
            <a:r>
              <a:rPr lang="de-CH" dirty="0" smtClean="0"/>
              <a:t>Projektleiter hat gefehlt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Projektverlauf - </a:t>
            </a:r>
            <a:r>
              <a:rPr lang="de-CH" dirty="0" smtClean="0"/>
              <a:t>Probleme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36</a:t>
            </a:fld>
            <a:endParaRPr lang="de-DE"/>
          </a:p>
        </p:txBody>
      </p:sp>
      <p:pic>
        <p:nvPicPr>
          <p:cNvPr id="3075" name="Picture 3" descr="C:\Users\schefe\Desktop\symbol-error-150x1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797152"/>
            <a:ext cx="1428750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544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Projekt-, Zeitmanagement </a:t>
            </a:r>
          </a:p>
          <a:p>
            <a:pPr lvl="1"/>
            <a:r>
              <a:rPr lang="de-CH" dirty="0" smtClean="0"/>
              <a:t>Einteilen von Arbeiten in Arbeitspakete</a:t>
            </a:r>
          </a:p>
          <a:p>
            <a:pPr lvl="1"/>
            <a:r>
              <a:rPr lang="de-CH" dirty="0" smtClean="0"/>
              <a:t>Anwenden agiler Softwareentwicklung</a:t>
            </a:r>
          </a:p>
          <a:p>
            <a:pPr lvl="1"/>
            <a:r>
              <a:rPr lang="de-CH" dirty="0"/>
              <a:t>Arbeiten im </a:t>
            </a:r>
            <a:r>
              <a:rPr lang="de-CH" dirty="0" smtClean="0"/>
              <a:t>Team</a:t>
            </a:r>
          </a:p>
          <a:p>
            <a:r>
              <a:rPr lang="de-CH" dirty="0" smtClean="0"/>
              <a:t>Technologie</a:t>
            </a:r>
          </a:p>
          <a:p>
            <a:pPr lvl="1"/>
            <a:r>
              <a:rPr lang="de-CH" dirty="0" smtClean="0"/>
              <a:t>Programmierkenntnisse </a:t>
            </a:r>
            <a:r>
              <a:rPr lang="de-CH" dirty="0"/>
              <a:t>verbessert</a:t>
            </a:r>
          </a:p>
          <a:p>
            <a:pPr lvl="1"/>
            <a:r>
              <a:rPr lang="de-CH" dirty="0" smtClean="0"/>
              <a:t>Ruby on </a:t>
            </a:r>
            <a:r>
              <a:rPr lang="de-CH" dirty="0" err="1" smtClean="0"/>
              <a:t>Rails</a:t>
            </a:r>
            <a:endParaRPr lang="de-CH" dirty="0" smtClean="0"/>
          </a:p>
          <a:p>
            <a:pPr lvl="1"/>
            <a:r>
              <a:rPr lang="de-CH" dirty="0" err="1" smtClean="0"/>
              <a:t>Android</a:t>
            </a:r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Erkenntnisse/Erfahrungen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37</a:t>
            </a:fld>
            <a:endParaRPr lang="de-DE"/>
          </a:p>
        </p:txBody>
      </p:sp>
      <p:pic>
        <p:nvPicPr>
          <p:cNvPr id="4098" name="Picture 2" descr="C:\Users\schefe\AppData\Local\Microsoft\Windows\Temporary Internet Files\Content.IE5\5MBT18M7\MP900438739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559170"/>
            <a:ext cx="2524236" cy="1682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0085588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SE1 </a:t>
            </a:r>
            <a:r>
              <a:rPr lang="de-CH" dirty="0" smtClean="0"/>
              <a:t>Kenntnisse verinnerlicht</a:t>
            </a:r>
          </a:p>
          <a:p>
            <a:r>
              <a:rPr lang="de-CH" dirty="0" smtClean="0"/>
              <a:t>Architektur wichtig</a:t>
            </a:r>
          </a:p>
          <a:p>
            <a:pPr lvl="1"/>
            <a:r>
              <a:rPr lang="de-CH" dirty="0" smtClean="0"/>
              <a:t>Lose Kopplung</a:t>
            </a:r>
          </a:p>
          <a:p>
            <a:pPr lvl="1"/>
            <a:r>
              <a:rPr lang="de-CH" dirty="0" smtClean="0"/>
              <a:t>Keine zyklischen Abhängigkeiten</a:t>
            </a:r>
          </a:p>
          <a:p>
            <a:r>
              <a:rPr lang="de-CH" dirty="0" smtClean="0"/>
              <a:t>Koordination </a:t>
            </a:r>
            <a:r>
              <a:rPr lang="de-CH" dirty="0" smtClean="0"/>
              <a:t>gemeistert</a:t>
            </a:r>
          </a:p>
          <a:p>
            <a:pPr lvl="1"/>
            <a:r>
              <a:rPr lang="de-CH" dirty="0" smtClean="0"/>
              <a:t>Super Teamwork</a:t>
            </a:r>
          </a:p>
          <a:p>
            <a:r>
              <a:rPr lang="de-CH" dirty="0" smtClean="0"/>
              <a:t>Erfolgreiches </a:t>
            </a:r>
            <a:r>
              <a:rPr lang="de-CH" dirty="0"/>
              <a:t>Projekt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Zusammenfassung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38</a:t>
            </a:fld>
            <a:endParaRPr lang="de-DE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878685"/>
            <a:ext cx="1553303" cy="1501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100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331640" y="2132856"/>
            <a:ext cx="3672408" cy="1440160"/>
          </a:xfrm>
        </p:spPr>
        <p:txBody>
          <a:bodyPr/>
          <a:lstStyle/>
          <a:p>
            <a:pPr marL="109728" indent="0">
              <a:buNone/>
            </a:pPr>
            <a:r>
              <a:rPr lang="de-CH" dirty="0" smtClean="0"/>
              <a:t>Vielen Dank für Ihre Aufmerksamkeit!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Fragen</a:t>
            </a:r>
            <a:endParaRPr lang="de-CH" dirty="0"/>
          </a:p>
        </p:txBody>
      </p:sp>
      <p:pic>
        <p:nvPicPr>
          <p:cNvPr id="5122" name="Picture 2" descr="C:\Users\schefe\AppData\Local\Microsoft\Windows\Temporary Internet Files\Content.IE5\PFEG0HII\MP900315598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924944"/>
            <a:ext cx="2547196" cy="1817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2147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2824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28870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93039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9282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2838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86335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3706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5350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3723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2020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PICT0007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4445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220" y="1390491"/>
            <a:ext cx="3641304" cy="3641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5135240" y="4810036"/>
            <a:ext cx="3281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(</a:t>
            </a:r>
            <a:r>
              <a:rPr lang="de-CH" sz="4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New</a:t>
            </a:r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)</a:t>
            </a:r>
            <a:endParaRPr lang="de-CH" sz="36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-36512" y="4810036"/>
            <a:ext cx="444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(</a:t>
            </a:r>
            <a:r>
              <a:rPr lang="de-CH" sz="48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Deprecated</a:t>
            </a:r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)</a:t>
            </a:r>
            <a:endParaRPr lang="de-CH" sz="36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53153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sr_elmer">
  <a:themeElements>
    <a:clrScheme name="Blaustich">
      <a:dk1>
        <a:srgbClr val="242424"/>
      </a:dk1>
      <a:lt1>
        <a:sysClr val="window" lastClr="FFFFFF"/>
      </a:lt1>
      <a:dk2>
        <a:srgbClr val="4D5EFD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Deimo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Deimo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hsr_elmer</Template>
  <TotalTime>0</TotalTime>
  <Words>643</Words>
  <Application>Microsoft Office PowerPoint</Application>
  <PresentationFormat>Bildschirmpräsentation (4:3)</PresentationFormat>
  <Paragraphs>357</Paragraphs>
  <Slides>39</Slides>
  <Notes>39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0" baseType="lpstr">
      <vt:lpstr>hsr_elmer</vt:lpstr>
      <vt:lpstr>Mobile Reporting Tool</vt:lpstr>
      <vt:lpstr>Inhalt</vt:lpstr>
      <vt:lpstr>Einführung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Lösungsansatz</vt:lpstr>
      <vt:lpstr>Ziele</vt:lpstr>
      <vt:lpstr>Tools</vt:lpstr>
      <vt:lpstr>Architektur Übersicht</vt:lpstr>
      <vt:lpstr>Tiers</vt:lpstr>
      <vt:lpstr>Realisierte Funktionen Client</vt:lpstr>
      <vt:lpstr>Realisierte Funktionen Server</vt:lpstr>
      <vt:lpstr>Domainmodel </vt:lpstr>
      <vt:lpstr>Designmodel Server</vt:lpstr>
      <vt:lpstr>Designmodel Client</vt:lpstr>
      <vt:lpstr>Layers / Packages</vt:lpstr>
      <vt:lpstr>Layers / Packages</vt:lpstr>
      <vt:lpstr>Live Demo</vt:lpstr>
      <vt:lpstr>Projektumfang</vt:lpstr>
      <vt:lpstr>Projektumfang Server</vt:lpstr>
      <vt:lpstr>Projektumfang Server - Libraries</vt:lpstr>
      <vt:lpstr>Projektumfang Client</vt:lpstr>
      <vt:lpstr>Aufwand</vt:lpstr>
      <vt:lpstr>Aufwand pro Milestone</vt:lpstr>
      <vt:lpstr>Aufwand pro Woche</vt:lpstr>
      <vt:lpstr>Aufwand pro Aktivität</vt:lpstr>
      <vt:lpstr>Projektverlauf</vt:lpstr>
      <vt:lpstr>Projektverlauf - Positive Aspekte</vt:lpstr>
      <vt:lpstr>Projektverlauf - Negative Aspekte</vt:lpstr>
      <vt:lpstr>Projektverlauf - Probleme</vt:lpstr>
      <vt:lpstr>Erkenntnisse/Erfahrungen</vt:lpstr>
      <vt:lpstr>Zusammenfassung</vt:lpstr>
      <vt:lpstr>Fragen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Lukas Elmer</dc:creator>
  <cp:lastModifiedBy>Lukas Elmer</cp:lastModifiedBy>
  <cp:revision>529</cp:revision>
  <dcterms:created xsi:type="dcterms:W3CDTF">2011-04-12T13:11:17Z</dcterms:created>
  <dcterms:modified xsi:type="dcterms:W3CDTF">2011-06-01T10:55:26Z</dcterms:modified>
</cp:coreProperties>
</file>